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</p:sldMasterIdLst>
  <p:notesMasterIdLst>
    <p:notesMasterId r:id="rId18"/>
  </p:notesMasterIdLst>
  <p:sldIdLst>
    <p:sldId id="257" r:id="rId2"/>
    <p:sldId id="261" r:id="rId3"/>
    <p:sldId id="259" r:id="rId4"/>
    <p:sldId id="274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5" r:id="rId14"/>
    <p:sldId id="278" r:id="rId15"/>
    <p:sldId id="279" r:id="rId16"/>
    <p:sldId id="273" r:id="rId17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S Gothic" charset="-128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S Gothic" charset="-128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S Gothic" charset="-128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S Gothic" charset="-128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D71607"/>
    <a:srgbClr val="FFFF00"/>
    <a:srgbClr val="00DE64"/>
    <a:srgbClr val="FF9900"/>
    <a:srgbClr val="392840"/>
    <a:srgbClr val="664874"/>
    <a:srgbClr val="755284"/>
    <a:srgbClr val="13332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420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fld id="{C2F86B5C-B425-4241-8555-C036358C5F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DD8BA84-4227-468C-8567-911097EFBB1E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104287" tIns="52144" rIns="104287" bIns="52144"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Rectangle 4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</a:ln>
        </p:spPr>
        <p:txBody>
          <a:bodyPr lIns="104287" tIns="52144" rIns="104287" bIns="52144"/>
          <a:lstStyle/>
          <a:p>
            <a:fld id="{C72B50EE-5DB7-44DC-B082-39A7CDEACF1D}" type="slidenum">
              <a:rPr lang="ru-RU" smtClean="0">
                <a:latin typeface="Arial" charset="0"/>
              </a:rPr>
              <a:pPr/>
              <a:t>3</a:t>
            </a:fld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6047" y="2348403"/>
            <a:ext cx="8568531" cy="162043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094" y="4283818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5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1C067-EC71-4F06-B27F-13250AF136E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91E7C-3E6F-43A6-8ED6-DA649FF037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057499" y="334236"/>
            <a:ext cx="2500906" cy="71099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54785" y="334236"/>
            <a:ext cx="7334704" cy="71099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927574-2C72-4C0A-BF3B-87119AE931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FE6B15-A4BC-4897-B676-09D2C07753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300" y="4857795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300" y="3204117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8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63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4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25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07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28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670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05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5C21F7-0198-4E74-B7F5-57219D12E6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54789" y="1944167"/>
            <a:ext cx="4917805" cy="55000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0604" y="1944167"/>
            <a:ext cx="4917805" cy="55000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275104-8957-40A3-ADCE-4926A4B26A0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1692179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816" indent="0">
              <a:buNone/>
              <a:defRPr sz="2200" b="1"/>
            </a:lvl2pPr>
            <a:lvl3pPr marL="1007630" indent="0">
              <a:buNone/>
              <a:defRPr sz="2000" b="1"/>
            </a:lvl3pPr>
            <a:lvl4pPr marL="1511445" indent="0">
              <a:buNone/>
              <a:defRPr sz="1800" b="1"/>
            </a:lvl4pPr>
            <a:lvl5pPr marL="2015259" indent="0">
              <a:buNone/>
              <a:defRPr sz="1800" b="1"/>
            </a:lvl5pPr>
            <a:lvl6pPr marL="2519074" indent="0">
              <a:buNone/>
              <a:defRPr sz="1800" b="1"/>
            </a:lvl6pPr>
            <a:lvl7pPr marL="3022888" indent="0">
              <a:buNone/>
              <a:defRPr sz="1800" b="1"/>
            </a:lvl7pPr>
            <a:lvl8pPr marL="3526703" indent="0">
              <a:buNone/>
              <a:defRPr sz="1800" b="1"/>
            </a:lvl8pPr>
            <a:lvl9pPr marL="4030518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0818" y="1692179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816" indent="0">
              <a:buNone/>
              <a:defRPr sz="2200" b="1"/>
            </a:lvl2pPr>
            <a:lvl3pPr marL="1007630" indent="0">
              <a:buNone/>
              <a:defRPr sz="2000" b="1"/>
            </a:lvl3pPr>
            <a:lvl4pPr marL="1511445" indent="0">
              <a:buNone/>
              <a:defRPr sz="1800" b="1"/>
            </a:lvl4pPr>
            <a:lvl5pPr marL="2015259" indent="0">
              <a:buNone/>
              <a:defRPr sz="1800" b="1"/>
            </a:lvl5pPr>
            <a:lvl6pPr marL="2519074" indent="0">
              <a:buNone/>
              <a:defRPr sz="1800" b="1"/>
            </a:lvl6pPr>
            <a:lvl7pPr marL="3022888" indent="0">
              <a:buNone/>
              <a:defRPr sz="1800" b="1"/>
            </a:lvl7pPr>
            <a:lvl8pPr marL="3526703" indent="0">
              <a:buNone/>
              <a:defRPr sz="1800" b="1"/>
            </a:lvl8pPr>
            <a:lvl9pPr marL="4030518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F5E98B-572C-47BE-A7E0-1A61E037D15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9C8B6B-BE76-4185-9465-B88B53201D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A99907-65AA-4E58-A5E1-80D5944956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4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248" y="300991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034" y="1581936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816" indent="0">
              <a:buNone/>
              <a:defRPr sz="1300"/>
            </a:lvl2pPr>
            <a:lvl3pPr marL="1007630" indent="0">
              <a:buNone/>
              <a:defRPr sz="1100"/>
            </a:lvl3pPr>
            <a:lvl4pPr marL="1511445" indent="0">
              <a:buNone/>
              <a:defRPr sz="1000"/>
            </a:lvl4pPr>
            <a:lvl5pPr marL="2015259" indent="0">
              <a:buNone/>
              <a:defRPr sz="1000"/>
            </a:lvl5pPr>
            <a:lvl6pPr marL="2519074" indent="0">
              <a:buNone/>
              <a:defRPr sz="1000"/>
            </a:lvl6pPr>
            <a:lvl7pPr marL="3022888" indent="0">
              <a:buNone/>
              <a:defRPr sz="1000"/>
            </a:lvl7pPr>
            <a:lvl8pPr marL="3526703" indent="0">
              <a:buNone/>
              <a:defRPr sz="1000"/>
            </a:lvl8pPr>
            <a:lvl9pPr marL="4030518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1FFA81-6739-4FAE-9B44-EFE26FF0C3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816" indent="0">
              <a:buNone/>
              <a:defRPr sz="3100"/>
            </a:lvl2pPr>
            <a:lvl3pPr marL="1007630" indent="0">
              <a:buNone/>
              <a:defRPr sz="2600"/>
            </a:lvl3pPr>
            <a:lvl4pPr marL="1511445" indent="0">
              <a:buNone/>
              <a:defRPr sz="2200"/>
            </a:lvl4pPr>
            <a:lvl5pPr marL="2015259" indent="0">
              <a:buNone/>
              <a:defRPr sz="2200"/>
            </a:lvl5pPr>
            <a:lvl6pPr marL="2519074" indent="0">
              <a:buNone/>
              <a:defRPr sz="2200"/>
            </a:lvl6pPr>
            <a:lvl7pPr marL="3022888" indent="0">
              <a:buNone/>
              <a:defRPr sz="2200"/>
            </a:lvl7pPr>
            <a:lvl8pPr marL="3526703" indent="0">
              <a:buNone/>
              <a:defRPr sz="2200"/>
            </a:lvl8pPr>
            <a:lvl9pPr marL="4030518" indent="0">
              <a:buNone/>
              <a:defRPr sz="22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816" indent="0">
              <a:buNone/>
              <a:defRPr sz="1300"/>
            </a:lvl2pPr>
            <a:lvl3pPr marL="1007630" indent="0">
              <a:buNone/>
              <a:defRPr sz="1100"/>
            </a:lvl3pPr>
            <a:lvl4pPr marL="1511445" indent="0">
              <a:buNone/>
              <a:defRPr sz="1000"/>
            </a:lvl4pPr>
            <a:lvl5pPr marL="2015259" indent="0">
              <a:buNone/>
              <a:defRPr sz="1000"/>
            </a:lvl5pPr>
            <a:lvl6pPr marL="2519074" indent="0">
              <a:buNone/>
              <a:defRPr sz="1000"/>
            </a:lvl6pPr>
            <a:lvl7pPr marL="3022888" indent="0">
              <a:buNone/>
              <a:defRPr sz="1000"/>
            </a:lvl7pPr>
            <a:lvl8pPr marL="3526703" indent="0">
              <a:buNone/>
              <a:defRPr sz="1000"/>
            </a:lvl8pPr>
            <a:lvl9pPr marL="4030518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2B580-613F-4382-8DF9-93F28E1E52F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61" tIns="50382" rIns="100761" bIns="5038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1763928"/>
            <a:ext cx="9072563" cy="4989036"/>
          </a:xfrm>
          <a:prstGeom prst="rect">
            <a:avLst/>
          </a:prstGeom>
        </p:spPr>
        <p:txBody>
          <a:bodyPr vert="horz" lIns="100761" tIns="50382" rIns="100761" bIns="5038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04031" y="7006702"/>
            <a:ext cx="2352146" cy="402483"/>
          </a:xfrm>
          <a:prstGeom prst="rect">
            <a:avLst/>
          </a:prstGeom>
        </p:spPr>
        <p:txBody>
          <a:bodyPr vert="horz" lIns="100761" tIns="50382" rIns="100761" bIns="5038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44214" y="7006702"/>
            <a:ext cx="3192198" cy="402483"/>
          </a:xfrm>
          <a:prstGeom prst="rect">
            <a:avLst/>
          </a:prstGeom>
        </p:spPr>
        <p:txBody>
          <a:bodyPr vert="horz" lIns="100761" tIns="50382" rIns="100761" bIns="5038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224448" y="7006702"/>
            <a:ext cx="2352146" cy="402483"/>
          </a:xfrm>
          <a:prstGeom prst="rect">
            <a:avLst/>
          </a:prstGeom>
        </p:spPr>
        <p:txBody>
          <a:bodyPr vert="horz" lIns="100761" tIns="50382" rIns="100761" bIns="5038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29C016-53BF-4784-9F15-8E7122C848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wipe dir="d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100763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861" indent="-377861" algn="l" defTabSz="100763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699" indent="-314883" algn="l" defTabSz="1007630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539" indent="-251908" algn="l" defTabSz="100763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352" indent="-251908" algn="l" defTabSz="100763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167" indent="-251908" algn="l" defTabSz="100763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0982" indent="-251908" algn="l" defTabSz="100763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4797" indent="-251908" algn="l" defTabSz="100763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8612" indent="-251908" algn="l" defTabSz="100763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2426" indent="-251908" algn="l" defTabSz="100763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0763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816" algn="l" defTabSz="100763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630" algn="l" defTabSz="100763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445" algn="l" defTabSz="100763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259" algn="l" defTabSz="100763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074" algn="l" defTabSz="100763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2888" algn="l" defTabSz="100763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6703" algn="l" defTabSz="100763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0518" algn="l" defTabSz="100763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slide" Target="slide16.xml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slide" Target="slide16.xml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nsportal.ru/detskii-sad/raznoe/muzykalnye-instrumenty" TargetMode="External"/><Relationship Id="rId2" Type="http://schemas.openxmlformats.org/officeDocument/2006/relationships/hyperlink" Target="http://neposed.net/kids-literature/zagadki/zagadki-o-predmetnom-mire/zagadki-pro-transport/zagadki-pro-stroitelnye-mashiny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eposed.net/kids-literature/zagadki/zagadki-o-predmetnom-mire/zagadki-pro-transport/zagadki-pro-setsialnye-mashiny.html" TargetMode="External"/><Relationship Id="rId4" Type="http://schemas.openxmlformats.org/officeDocument/2006/relationships/hyperlink" Target="https://deti-online.com/zagadki/zagadki-pro-transport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10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287784" y="6804173"/>
            <a:ext cx="1008112" cy="402483"/>
          </a:xfrm>
          <a:noFill/>
        </p:spPr>
        <p:txBody>
          <a:bodyPr/>
          <a:lstStyle/>
          <a:p>
            <a:pPr algn="l"/>
            <a:fld id="{E458C535-1659-4693-8916-CED97551FF7D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 algn="l"/>
              <a:t>1</a:t>
            </a:fld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9792" y="1475582"/>
            <a:ext cx="9505056" cy="4299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5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ru-RU" sz="9600" b="1" dirty="0" smtClean="0">
                <a:ln w="1905"/>
                <a:solidFill>
                  <a:srgbClr val="D71607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«Виды транспорта»</a:t>
            </a:r>
            <a:endParaRPr lang="ru-RU" sz="9600" b="1" dirty="0">
              <a:ln w="1905"/>
              <a:solidFill>
                <a:srgbClr val="D71607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defRPr/>
            </a:pPr>
            <a:r>
              <a:rPr lang="ru-RU" sz="4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8496696" y="6156101"/>
            <a:ext cx="932781" cy="111045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503238" y="466725"/>
            <a:ext cx="9069387" cy="6289675"/>
          </a:xfrm>
        </p:spPr>
        <p:txBody>
          <a:bodyPr/>
          <a:lstStyle/>
          <a:p>
            <a:pPr>
              <a:lnSpc>
                <a:spcPts val="3000"/>
              </a:lnSpc>
              <a:buNone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Этот конь не ест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овса,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Вместо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ног — два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колеса.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Сядь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верхом и мчись на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нём,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лучше правь рулём.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  <a:defRPr/>
            </a:pPr>
            <a:r>
              <a:rPr lang="ru-RU" sz="4400" dirty="0">
                <a:solidFill>
                  <a:srgbClr val="C00000"/>
                </a:solidFill>
              </a:rPr>
              <a:t> </a:t>
            </a:r>
            <a:r>
              <a:rPr lang="ru-RU" sz="4400" dirty="0" smtClean="0">
                <a:solidFill>
                  <a:srgbClr val="C00000"/>
                </a:solidFill>
              </a:rPr>
              <a:t>    </a:t>
            </a:r>
          </a:p>
          <a:p>
            <a:pPr>
              <a:buNone/>
              <a:defRPr/>
            </a:pPr>
            <a:r>
              <a:rPr lang="ru-RU" sz="4400" dirty="0" smtClean="0">
                <a:solidFill>
                  <a:srgbClr val="C00000"/>
                </a:solidFill>
              </a:rPr>
              <a:t>      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Автомобиль   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Велосипед   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Мотоцикл 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dirty="0" smtClean="0">
              <a:solidFill>
                <a:srgbClr val="FFFF00"/>
              </a:solidFill>
            </a:endParaRPr>
          </a:p>
          <a:p>
            <a:pPr algn="ctr"/>
            <a:endParaRPr lang="ru-RU" sz="4400" dirty="0" smtClean="0">
              <a:solidFill>
                <a:srgbClr val="FFFF00"/>
              </a:solidFill>
            </a:endParaRPr>
          </a:p>
          <a:p>
            <a:endParaRPr lang="ru-RU" dirty="0" smtClean="0"/>
          </a:p>
        </p:txBody>
      </p:sp>
      <p:sp>
        <p:nvSpPr>
          <p:cNvPr id="1229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0" y="7157192"/>
            <a:ext cx="935856" cy="402483"/>
          </a:xfrm>
          <a:noFill/>
        </p:spPr>
        <p:txBody>
          <a:bodyPr/>
          <a:lstStyle/>
          <a:p>
            <a:pPr algn="l"/>
            <a:fld id="{30D4E353-58AB-4A2A-9EB4-E2A015116693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 algn="l"/>
              <a:t>10</a:t>
            </a:fld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9" descr="http://img1.liveinternet.ru/images/attach/c/2/71/855/71855195_1299777414_truba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688384" y="2843733"/>
            <a:ext cx="403244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Улыбающееся лицо 5"/>
          <p:cNvSpPr/>
          <p:nvPr/>
        </p:nvSpPr>
        <p:spPr bwMode="auto">
          <a:xfrm>
            <a:off x="791840" y="4787949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Улыбающееся лицо 6"/>
          <p:cNvSpPr/>
          <p:nvPr/>
        </p:nvSpPr>
        <p:spPr bwMode="auto">
          <a:xfrm>
            <a:off x="791840" y="3347789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Улыбающееся лицо 7"/>
          <p:cNvSpPr/>
          <p:nvPr/>
        </p:nvSpPr>
        <p:spPr bwMode="auto">
          <a:xfrm>
            <a:off x="791840" y="3995861"/>
            <a:ext cx="431800" cy="431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Стрелка вправо 8">
            <a:hlinkClick r:id="rId3" action="ppaction://hlinksldjump"/>
          </p:cNvPr>
          <p:cNvSpPr/>
          <p:nvPr/>
        </p:nvSpPr>
        <p:spPr>
          <a:xfrm>
            <a:off x="8569325" y="6156101"/>
            <a:ext cx="788988" cy="1038449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296" name="Picture 2" descr="http://img-fotki.yandex.ru/get/5212/61210210.0/0_57c5c_a5d27537_S.jpg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0" y="6759575"/>
            <a:ext cx="82547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>
          <a:xfrm>
            <a:off x="503238" y="323850"/>
            <a:ext cx="9069387" cy="643255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Несется и стреляет,</a:t>
            </a:r>
          </a:p>
          <a:p>
            <a:pPr>
              <a:lnSpc>
                <a:spcPts val="3000"/>
              </a:lnSpc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Ворчит скороговоркой.</a:t>
            </a:r>
          </a:p>
          <a:p>
            <a:pPr>
              <a:lnSpc>
                <a:spcPts val="3000"/>
              </a:lnSpc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Трамваю не угнаться</a:t>
            </a:r>
          </a:p>
          <a:p>
            <a:pPr>
              <a:lnSpc>
                <a:spcPts val="3000"/>
              </a:lnSpc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этой тараторкой.</a:t>
            </a:r>
          </a:p>
          <a:p>
            <a:pPr>
              <a:buNone/>
            </a:pPr>
            <a:r>
              <a:rPr lang="ru-RU" sz="4400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  <a:defRPr/>
            </a:pPr>
            <a:r>
              <a:rPr lang="ru-RU" sz="4400" dirty="0">
                <a:solidFill>
                  <a:srgbClr val="C00000"/>
                </a:solidFill>
              </a:rPr>
              <a:t> </a:t>
            </a:r>
            <a:r>
              <a:rPr lang="ru-RU" sz="4400" dirty="0" smtClean="0">
                <a:solidFill>
                  <a:srgbClr val="C00000"/>
                </a:solidFill>
              </a:rPr>
              <a:t>     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Мотоцикл   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Велосипед   </a:t>
            </a:r>
          </a:p>
          <a:p>
            <a:pPr>
              <a:buNone/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Автомобиль 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             </a:t>
            </a:r>
          </a:p>
        </p:txBody>
      </p:sp>
      <p:sp>
        <p:nvSpPr>
          <p:cNvPr id="1332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0" y="7157192"/>
            <a:ext cx="1151880" cy="402483"/>
          </a:xfrm>
          <a:noFill/>
        </p:spPr>
        <p:txBody>
          <a:bodyPr/>
          <a:lstStyle/>
          <a:p>
            <a:pPr algn="l"/>
            <a:fld id="{B1E3F72C-389F-42B7-A9AD-EF4C571647B3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 algn="l"/>
              <a:t>11</a:t>
            </a:fld>
            <a:endParaRPr lang="ru-RU" sz="1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лыбающееся лицо 4"/>
          <p:cNvSpPr/>
          <p:nvPr/>
        </p:nvSpPr>
        <p:spPr bwMode="auto">
          <a:xfrm>
            <a:off x="863848" y="3995861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Улыбающееся лицо 5"/>
          <p:cNvSpPr/>
          <p:nvPr/>
        </p:nvSpPr>
        <p:spPr bwMode="auto">
          <a:xfrm>
            <a:off x="863848" y="4715941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6626" name="Picture 2" descr="http://up.metachan.ru/jpg/1273/12735007723255640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400674" y="2987749"/>
            <a:ext cx="4541085" cy="3021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Улыбающееся лицо 8"/>
          <p:cNvSpPr/>
          <p:nvPr/>
        </p:nvSpPr>
        <p:spPr bwMode="auto">
          <a:xfrm>
            <a:off x="863848" y="3347789"/>
            <a:ext cx="431800" cy="431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Стрелка вправо 9">
            <a:hlinkClick r:id="rId3" action="ppaction://hlinksldjump"/>
          </p:cNvPr>
          <p:cNvSpPr/>
          <p:nvPr/>
        </p:nvSpPr>
        <p:spPr>
          <a:xfrm>
            <a:off x="8569325" y="6300117"/>
            <a:ext cx="788988" cy="89443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3320" name="Picture 2" descr="http://img-fotki.yandex.ru/get/5212/61210210.0/0_57c5c_a5d27537_S.jpg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0" y="6759575"/>
            <a:ext cx="900113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503238" y="539750"/>
            <a:ext cx="9069387" cy="6216650"/>
          </a:xfrm>
        </p:spPr>
        <p:txBody>
          <a:bodyPr/>
          <a:lstStyle/>
          <a:p>
            <a:pPr>
              <a:lnSpc>
                <a:spcPts val="3000"/>
              </a:lnSpc>
              <a:buNone/>
            </a:pP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Четыре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колеса,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buNone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Резиновые шины,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buNone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Мотор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тормоза…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buNone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называется?</a:t>
            </a:r>
            <a:endParaRPr lang="ru-RU" sz="36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4400" dirty="0" smtClean="0">
                <a:solidFill>
                  <a:srgbClr val="C00000"/>
                </a:solidFill>
              </a:rPr>
              <a:t>         </a:t>
            </a:r>
          </a:p>
          <a:p>
            <a:pPr>
              <a:buNone/>
              <a:defRPr/>
            </a:pP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Мотоцикл   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Автомобиль</a:t>
            </a:r>
            <a:endParaRPr lang="ru-RU" sz="3600" i="1" dirty="0"/>
          </a:p>
          <a:p>
            <a:pPr>
              <a:buNone/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Велосипед</a:t>
            </a:r>
            <a:endParaRPr lang="ru-RU" sz="3600" i="1" dirty="0" smtClean="0"/>
          </a:p>
        </p:txBody>
      </p:sp>
      <p:sp>
        <p:nvSpPr>
          <p:cNvPr id="2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0" y="7157192"/>
            <a:ext cx="1151880" cy="402483"/>
          </a:xfrm>
          <a:noFill/>
        </p:spPr>
        <p:txBody>
          <a:bodyPr/>
          <a:lstStyle/>
          <a:p>
            <a:pPr algn="l"/>
            <a:fld id="{419CEBF0-3306-457D-82EE-D7A393814303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 algn="l"/>
              <a:t>12</a:t>
            </a:fld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лыбающееся лицо 4"/>
          <p:cNvSpPr/>
          <p:nvPr/>
        </p:nvSpPr>
        <p:spPr bwMode="auto">
          <a:xfrm>
            <a:off x="719832" y="3491805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Улыбающееся лицо 5"/>
          <p:cNvSpPr/>
          <p:nvPr/>
        </p:nvSpPr>
        <p:spPr bwMode="auto">
          <a:xfrm>
            <a:off x="719832" y="4931965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Улыбающееся лицо 6"/>
          <p:cNvSpPr/>
          <p:nvPr/>
        </p:nvSpPr>
        <p:spPr bwMode="auto">
          <a:xfrm>
            <a:off x="719832" y="4211885"/>
            <a:ext cx="431800" cy="431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Стрелка вправо 8">
            <a:hlinkClick r:id="rId2" action="ppaction://hlinksldjump"/>
          </p:cNvPr>
          <p:cNvSpPr/>
          <p:nvPr/>
        </p:nvSpPr>
        <p:spPr>
          <a:xfrm>
            <a:off x="8569325" y="6372125"/>
            <a:ext cx="788988" cy="822425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4343" name="Picture 2" descr="http://img-fotki.yandex.ru/get/5212/61210210.0/0_57c5c_a5d27537_S.jpg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0" y="6759575"/>
            <a:ext cx="864096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11" descr="Фагот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4968304" y="3131765"/>
            <a:ext cx="4870588" cy="324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503238" y="539750"/>
            <a:ext cx="9069387" cy="6216650"/>
          </a:xfrm>
        </p:spPr>
        <p:txBody>
          <a:bodyPr/>
          <a:lstStyle/>
          <a:p>
            <a:pPr>
              <a:lnSpc>
                <a:spcPts val="3000"/>
              </a:lnSpc>
              <a:buNone/>
            </a:pP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Словно рубанок землю строгаю,  </a:t>
            </a:r>
            <a:endParaRPr lang="ru-RU" sz="3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buNone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Делать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дороги я помогаю. </a:t>
            </a:r>
          </a:p>
          <a:p>
            <a:pPr>
              <a:lnSpc>
                <a:spcPts val="3000"/>
              </a:lnSpc>
              <a:buNone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новостройка - всюду внимание </a:t>
            </a:r>
          </a:p>
          <a:p>
            <a:pPr>
              <a:lnSpc>
                <a:spcPts val="3000"/>
              </a:lnSpc>
              <a:buNone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Славной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машине с трудным названием.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  <a:defRPr/>
            </a:pP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  <a:defRPr/>
            </a:pPr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Каток   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Бульдозер</a:t>
            </a:r>
            <a:endParaRPr lang="ru-RU" sz="3600" i="1" dirty="0"/>
          </a:p>
          <a:p>
            <a:pPr>
              <a:buNone/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Подъемный кран</a:t>
            </a:r>
            <a:endParaRPr lang="ru-RU" sz="3600" i="1" dirty="0" smtClean="0"/>
          </a:p>
        </p:txBody>
      </p:sp>
      <p:sp>
        <p:nvSpPr>
          <p:cNvPr id="2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0" y="7157192"/>
            <a:ext cx="1151880" cy="402483"/>
          </a:xfrm>
          <a:noFill/>
        </p:spPr>
        <p:txBody>
          <a:bodyPr/>
          <a:lstStyle/>
          <a:p>
            <a:pPr algn="l"/>
            <a:fld id="{419CEBF0-3306-457D-82EE-D7A393814303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 algn="l"/>
              <a:t>13</a:t>
            </a:fld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лыбающееся лицо 4"/>
          <p:cNvSpPr/>
          <p:nvPr/>
        </p:nvSpPr>
        <p:spPr bwMode="auto">
          <a:xfrm>
            <a:off x="719832" y="3491805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Улыбающееся лицо 5"/>
          <p:cNvSpPr/>
          <p:nvPr/>
        </p:nvSpPr>
        <p:spPr bwMode="auto">
          <a:xfrm>
            <a:off x="719832" y="4931965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Улыбающееся лицо 6"/>
          <p:cNvSpPr/>
          <p:nvPr/>
        </p:nvSpPr>
        <p:spPr bwMode="auto">
          <a:xfrm>
            <a:off x="719832" y="4211885"/>
            <a:ext cx="431800" cy="431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Стрелка вправо 8">
            <a:hlinkClick r:id="rId2" action="ppaction://hlinksldjump"/>
          </p:cNvPr>
          <p:cNvSpPr/>
          <p:nvPr/>
        </p:nvSpPr>
        <p:spPr>
          <a:xfrm>
            <a:off x="8569325" y="6372125"/>
            <a:ext cx="788988" cy="822425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4343" name="Picture 2" descr="http://img-fotki.yandex.ru/get/5212/61210210.0/0_57c5c_a5d27537_S.jpg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0" y="6759575"/>
            <a:ext cx="864096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11" descr="Фагот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5527140" y="2699717"/>
            <a:ext cx="4253182" cy="3673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2"/>
          <p:cNvSpPr>
            <a:spLocks noGrp="1"/>
          </p:cNvSpPr>
          <p:nvPr>
            <p:ph idx="1"/>
          </p:nvPr>
        </p:nvSpPr>
        <p:spPr>
          <a:xfrm>
            <a:off x="503238" y="395288"/>
            <a:ext cx="9069387" cy="6361112"/>
          </a:xfrm>
        </p:spPr>
        <p:txBody>
          <a:bodyPr/>
          <a:lstStyle/>
          <a:p>
            <a:pPr>
              <a:lnSpc>
                <a:spcPts val="3000"/>
              </a:lnSpc>
              <a:buNone/>
              <a:defRPr/>
            </a:pP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Поднимает великан </a:t>
            </a:r>
            <a:endParaRPr lang="ru-RU" sz="3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buNone/>
              <a:defRPr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Груды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груза к облакам. </a:t>
            </a:r>
            <a:endParaRPr lang="ru-RU" sz="3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buNone/>
              <a:defRPr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Там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где встанет он, потом </a:t>
            </a:r>
            <a:endParaRPr lang="ru-RU" sz="3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buNone/>
              <a:defRPr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Вырастает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новый дом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. </a:t>
            </a:r>
            <a:endParaRPr lang="ru-RU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3600" dirty="0" smtClean="0">
              <a:solidFill>
                <a:srgbClr val="FFFF00"/>
              </a:solidFill>
            </a:endParaRPr>
          </a:p>
          <a:p>
            <a:pPr>
              <a:buNone/>
              <a:defRPr/>
            </a:pPr>
            <a:endParaRPr lang="ru-RU" sz="2000" dirty="0" smtClean="0">
              <a:solidFill>
                <a:srgbClr val="FFFF00"/>
              </a:solidFill>
            </a:endParaRPr>
          </a:p>
          <a:p>
            <a:pPr>
              <a:buNone/>
              <a:defRPr/>
            </a:pPr>
            <a:r>
              <a:rPr lang="ru-RU" sz="4000" dirty="0" smtClean="0">
                <a:solidFill>
                  <a:srgbClr val="C00000"/>
                </a:solidFill>
              </a:rPr>
              <a:t>      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Каток   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Бульдозер</a:t>
            </a:r>
            <a:endParaRPr lang="ru-RU" sz="3600" i="1" dirty="0"/>
          </a:p>
          <a:p>
            <a:pPr>
              <a:buNone/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Подъемный кран</a:t>
            </a:r>
            <a:endParaRPr lang="ru-RU" sz="3600" i="1" dirty="0"/>
          </a:p>
          <a:p>
            <a:pPr>
              <a:defRPr/>
            </a:pPr>
            <a:endParaRPr lang="ru-RU" dirty="0" smtClean="0"/>
          </a:p>
        </p:txBody>
      </p:sp>
      <p:sp>
        <p:nvSpPr>
          <p:cNvPr id="10249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0" y="7157192"/>
            <a:ext cx="1223888" cy="402483"/>
          </a:xfrm>
          <a:noFill/>
        </p:spPr>
        <p:txBody>
          <a:bodyPr/>
          <a:lstStyle/>
          <a:p>
            <a:pPr algn="l"/>
            <a:fld id="{F3EFCD0D-1587-4E11-9F35-623789862345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 algn="l"/>
              <a:t>14</a:t>
            </a:fld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лыбающееся лицо 4"/>
          <p:cNvSpPr/>
          <p:nvPr/>
        </p:nvSpPr>
        <p:spPr bwMode="auto">
          <a:xfrm>
            <a:off x="575816" y="4283893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Улыбающееся лицо 5"/>
          <p:cNvSpPr/>
          <p:nvPr/>
        </p:nvSpPr>
        <p:spPr bwMode="auto">
          <a:xfrm>
            <a:off x="575816" y="3563813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Улыбающееся лицо 6"/>
          <p:cNvSpPr/>
          <p:nvPr/>
        </p:nvSpPr>
        <p:spPr bwMode="auto">
          <a:xfrm>
            <a:off x="575816" y="4931965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8" name="Picture 10" descr="http://dolbimuson.narod.ru/images/getimages6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048424" y="1403573"/>
            <a:ext cx="3767691" cy="4487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трелка вправо 8">
            <a:hlinkClick r:id="rId3" action="ppaction://hlinksldjump"/>
          </p:cNvPr>
          <p:cNvSpPr/>
          <p:nvPr/>
        </p:nvSpPr>
        <p:spPr>
          <a:xfrm>
            <a:off x="8569325" y="6300117"/>
            <a:ext cx="788988" cy="89443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248" name="Picture 2" descr="http://img-fotki.yandex.ru/get/5212/61210210.0/0_57c5c_a5d27537_S.jpg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0" y="6759575"/>
            <a:ext cx="896908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503238" y="466725"/>
            <a:ext cx="9069387" cy="6289675"/>
          </a:xfrm>
        </p:spPr>
        <p:txBody>
          <a:bodyPr/>
          <a:lstStyle/>
          <a:p>
            <a:pPr>
              <a:lnSpc>
                <a:spcPts val="3000"/>
              </a:lnSpc>
              <a:buNone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Этот конь не ест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овса,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Вместо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ног — два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колеса.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Сядь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верхом и мчись на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нём,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лучше правь рулём.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  <a:defRPr/>
            </a:pPr>
            <a:r>
              <a:rPr lang="ru-RU" sz="4400" dirty="0">
                <a:solidFill>
                  <a:srgbClr val="C00000"/>
                </a:solidFill>
              </a:rPr>
              <a:t> </a:t>
            </a:r>
            <a:r>
              <a:rPr lang="ru-RU" sz="4400" dirty="0" smtClean="0">
                <a:solidFill>
                  <a:srgbClr val="C00000"/>
                </a:solidFill>
              </a:rPr>
              <a:t>    </a:t>
            </a:r>
          </a:p>
          <a:p>
            <a:pPr>
              <a:buNone/>
              <a:defRPr/>
            </a:pPr>
            <a:r>
              <a:rPr lang="ru-RU" sz="4400" dirty="0" smtClean="0">
                <a:solidFill>
                  <a:srgbClr val="C00000"/>
                </a:solidFill>
              </a:rPr>
              <a:t>      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Каток   </a:t>
            </a:r>
          </a:p>
          <a:p>
            <a:pPr>
              <a:buNone/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Бульдозер</a:t>
            </a:r>
            <a:endParaRPr lang="ru-RU" sz="3600" i="1" dirty="0"/>
          </a:p>
          <a:p>
            <a:pPr>
              <a:buNone/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Подъемный кран</a:t>
            </a:r>
            <a:endParaRPr lang="ru-RU" sz="3600" i="1" dirty="0"/>
          </a:p>
          <a:p>
            <a:pPr algn="ctr"/>
            <a:endParaRPr lang="ru-RU" sz="4400" dirty="0" smtClean="0">
              <a:solidFill>
                <a:srgbClr val="FFFF00"/>
              </a:solidFill>
            </a:endParaRPr>
          </a:p>
          <a:p>
            <a:pPr algn="ctr"/>
            <a:endParaRPr lang="ru-RU" sz="4400" dirty="0" smtClean="0">
              <a:solidFill>
                <a:srgbClr val="FFFF00"/>
              </a:solidFill>
            </a:endParaRPr>
          </a:p>
          <a:p>
            <a:endParaRPr lang="ru-RU" dirty="0" smtClean="0"/>
          </a:p>
        </p:txBody>
      </p:sp>
      <p:sp>
        <p:nvSpPr>
          <p:cNvPr id="1229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0" y="7157192"/>
            <a:ext cx="935856" cy="402483"/>
          </a:xfrm>
          <a:noFill/>
        </p:spPr>
        <p:txBody>
          <a:bodyPr/>
          <a:lstStyle/>
          <a:p>
            <a:pPr algn="l"/>
            <a:fld id="{30D4E353-58AB-4A2A-9EB4-E2A015116693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 algn="l"/>
              <a:t>15</a:t>
            </a:fld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9" descr="http://img1.liveinternet.ru/images/attach/c/2/71/855/71855195_1299777414_truba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688384" y="2905003"/>
            <a:ext cx="4032448" cy="282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Улыбающееся лицо 5"/>
          <p:cNvSpPr/>
          <p:nvPr/>
        </p:nvSpPr>
        <p:spPr bwMode="auto">
          <a:xfrm>
            <a:off x="791840" y="4787949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Улыбающееся лицо 6"/>
          <p:cNvSpPr/>
          <p:nvPr/>
        </p:nvSpPr>
        <p:spPr bwMode="auto">
          <a:xfrm>
            <a:off x="791840" y="3347789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Улыбающееся лицо 7"/>
          <p:cNvSpPr/>
          <p:nvPr/>
        </p:nvSpPr>
        <p:spPr bwMode="auto">
          <a:xfrm>
            <a:off x="791840" y="3995861"/>
            <a:ext cx="431800" cy="431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Стрелка вправо 8">
            <a:hlinkClick r:id="rId3" action="ppaction://hlinksldjump"/>
          </p:cNvPr>
          <p:cNvSpPr/>
          <p:nvPr/>
        </p:nvSpPr>
        <p:spPr>
          <a:xfrm>
            <a:off x="8569325" y="6156101"/>
            <a:ext cx="788988" cy="1038449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296" name="Picture 2" descr="http://img-fotki.yandex.ru/get/5212/61210210.0/0_57c5c_a5d27537_S.jpg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0" y="6759575"/>
            <a:ext cx="896908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808" y="0"/>
            <a:ext cx="9072563" cy="125994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503238" y="1403350"/>
            <a:ext cx="9069387" cy="5353050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lnSpc>
                <a:spcPct val="100000"/>
              </a:lnSpc>
              <a:spcAft>
                <a:spcPct val="0"/>
              </a:spcAft>
              <a:buFont typeface="+mj-lt"/>
              <a:buAutoNum type="arabicPeriod"/>
            </a:pPr>
            <a:r>
              <a:rPr lang="en-US" sz="3600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http://neposed.net/kids-literature/zagadki/zagadki-o-predmetnom-mire/zagadki-pro-transport/zagadki-pro-stroitelnye-mashiny.html</a:t>
            </a:r>
            <a:endParaRPr lang="ru-RU" sz="3600" u="sng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lnSpc>
                <a:spcPct val="100000"/>
              </a:lnSpc>
              <a:spcAft>
                <a:spcPct val="0"/>
              </a:spcAft>
              <a:buFont typeface="+mj-lt"/>
              <a:buAutoNum type="arabicPeriod"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http://nsportal.ru/detskii-sad/raznoe/muzykalnye-instrumenty</a:t>
            </a:r>
            <a:endParaRPr lang="ru-RU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lnSpc>
                <a:spcPct val="100000"/>
              </a:lnSpc>
              <a:spcAft>
                <a:spcPct val="0"/>
              </a:spcAft>
              <a:buFont typeface="+mj-lt"/>
              <a:buAutoNum type="arabicPeriod"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https://deti-online.com/zagadki/zagadki-pro-transport/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lnSpc>
                <a:spcPct val="100000"/>
              </a:lnSpc>
              <a:spcAft>
                <a:spcPct val="0"/>
              </a:spcAft>
              <a:buFont typeface="+mj-lt"/>
              <a:buAutoNum type="arabicPeriod"/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http://neposed.net/kids-literature/zagadki/zagadki-o-predmetnom-mire/zagadki-pro-transport/zagadki-pro-setsialnye-mashiny.html</a:t>
            </a:r>
            <a:endParaRPr lang="ru-RU" sz="3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Aft>
                <a:spcPct val="0"/>
              </a:spcAft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546876-FA09-4E46-A506-E6388BDE25C0}" type="slidenum">
              <a:rPr lang="ru-RU" smtClean="0"/>
              <a:pPr/>
              <a:t>16</a:t>
            </a:fld>
            <a:endParaRPr lang="ru-RU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1"/>
          <p:cNvSpPr>
            <a:spLocks noGrp="1"/>
          </p:cNvSpPr>
          <p:nvPr>
            <p:ph idx="1"/>
          </p:nvPr>
        </p:nvSpPr>
        <p:spPr>
          <a:xfrm>
            <a:off x="936625" y="1835150"/>
            <a:ext cx="8231188" cy="5002213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400" dirty="0" smtClean="0">
                <a:solidFill>
                  <a:schemeClr val="bg1"/>
                </a:solidFill>
              </a:rPr>
              <a:t> 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4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Инструкция</a:t>
            </a:r>
            <a:endParaRPr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  <a:defRPr/>
            </a:pP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2. 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Пассажирский транспорт</a:t>
            </a:r>
            <a:endParaRPr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  <a:defRPr/>
            </a:pP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3. 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Специальный транспорт</a:t>
            </a:r>
            <a:endParaRPr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  <a:defRPr/>
            </a:pP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4. 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Личный транспорт</a:t>
            </a:r>
            <a:endParaRPr lang="ru-RU"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  <a:defRPr/>
            </a:pPr>
            <a:r>
              <a:rPr lang="ru-RU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5. 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Строительный транспорт</a:t>
            </a:r>
            <a:endParaRPr lang="ru-RU"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dirty="0" smtClean="0"/>
          </a:p>
          <a:p>
            <a:pPr eaLnBrk="1" hangingPunct="1">
              <a:defRPr/>
            </a:pPr>
            <a:endParaRPr dirty="0" smtClean="0"/>
          </a:p>
        </p:txBody>
      </p:sp>
      <p:sp>
        <p:nvSpPr>
          <p:cNvPr id="307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3768" y="6948189"/>
            <a:ext cx="720080" cy="402483"/>
          </a:xfrm>
          <a:noFill/>
        </p:spPr>
        <p:txBody>
          <a:bodyPr/>
          <a:lstStyle/>
          <a:p>
            <a:pPr algn="l"/>
            <a:fld id="{D8DD516F-7E12-4568-BC3D-9F4241843678}" type="slidenum">
              <a:rPr lang="ru-RU" sz="1800" smtClean="0">
                <a:latin typeface="Times New Roman" pitchFamily="18" charset="0"/>
                <a:cs typeface="Times New Roman" pitchFamily="18" charset="0"/>
              </a:rPr>
              <a:pPr algn="l"/>
              <a:t>2</a:t>
            </a:fld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95461"/>
            <a:ext cx="10080625" cy="78876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square" lIns="100794" tIns="50397" rIns="100794" bIns="50397">
            <a:spAutoFit/>
          </a:bodyPr>
          <a:lstStyle/>
          <a:p>
            <a:pPr algn="ctr">
              <a:defRPr/>
            </a:pPr>
            <a:r>
              <a:rPr lang="ru-RU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Содержание</a:t>
            </a:r>
            <a:r>
              <a:rPr lang="ru-RU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викторины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569325" y="6300117"/>
            <a:ext cx="788988" cy="89443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4"/>
          <p:cNvSpPr txBox="1">
            <a:spLocks noChangeArrowheads="1"/>
          </p:cNvSpPr>
          <p:nvPr/>
        </p:nvSpPr>
        <p:spPr bwMode="auto">
          <a:xfrm>
            <a:off x="1008063" y="1176338"/>
            <a:ext cx="8316912" cy="54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endParaRPr lang="ru-RU" sz="3100"/>
          </a:p>
        </p:txBody>
      </p:sp>
      <p:sp>
        <p:nvSpPr>
          <p:cNvPr id="4099" name="Rectangle 6"/>
          <p:cNvSpPr>
            <a:spLocks noGrp="1"/>
          </p:cNvSpPr>
          <p:nvPr>
            <p:ph type="title"/>
          </p:nvPr>
        </p:nvSpPr>
        <p:spPr>
          <a:xfrm>
            <a:off x="143768" y="0"/>
            <a:ext cx="9645451" cy="1295077"/>
          </a:xfrm>
        </p:spPr>
        <p:txBody>
          <a:bodyPr>
            <a:normAutofit/>
          </a:bodyPr>
          <a:lstStyle/>
          <a:p>
            <a:pPr eaLnBrk="1" hangingPunct="1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Инструкция</a:t>
            </a:r>
          </a:p>
        </p:txBody>
      </p:sp>
      <p:sp>
        <p:nvSpPr>
          <p:cNvPr id="12292" name="Rectangle 8"/>
          <p:cNvSpPr>
            <a:spLocks noGrp="1"/>
          </p:cNvSpPr>
          <p:nvPr>
            <p:ph idx="1"/>
          </p:nvPr>
        </p:nvSpPr>
        <p:spPr>
          <a:xfrm>
            <a:off x="503808" y="1403573"/>
            <a:ext cx="9433048" cy="5832648"/>
          </a:xfrm>
        </p:spPr>
        <p:txBody>
          <a:bodyPr>
            <a:normAutofit/>
          </a:bodyPr>
          <a:lstStyle/>
          <a:p>
            <a:pPr marL="566968" indent="-566968" eaLnBrk="1" hangingPunct="1">
              <a:buNone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   </a:t>
            </a:r>
            <a:r>
              <a:rPr sz="2400" b="1" dirty="0" err="1" smtClean="0">
                <a:latin typeface="Times New Roman" pitchFamily="18" charset="0"/>
                <a:cs typeface="Times New Roman" pitchFamily="18" charset="0"/>
              </a:rPr>
              <a:t>Прочитай</a:t>
            </a:r>
            <a:r>
              <a:rPr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 err="1" smtClean="0">
                <a:latin typeface="Times New Roman" pitchFamily="18" charset="0"/>
                <a:cs typeface="Times New Roman" pitchFamily="18" charset="0"/>
              </a:rPr>
              <a:t>внимательно</a:t>
            </a:r>
            <a:r>
              <a:rPr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загадку</a:t>
            </a:r>
            <a:r>
              <a:rPr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66968" indent="-566968" eaLnBrk="1" hangingPunct="1"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sz="2400" b="1" dirty="0" err="1" smtClean="0">
                <a:latin typeface="Times New Roman" pitchFamily="18" charset="0"/>
                <a:cs typeface="Times New Roman" pitchFamily="18" charset="0"/>
              </a:rPr>
              <a:t>Подумай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66968" indent="-566968">
              <a:buAutoNum type="arabicPeriod" startAt="3"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Чтобы ответить- нажми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смайлик!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marL="566968" indent="-566968">
              <a:buAutoNum type="arabicPeriod" startAt="3"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Появится</a:t>
            </a:r>
            <a:r>
              <a:rPr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 err="1" smtClean="0">
                <a:latin typeface="Times New Roman" pitchFamily="18" charset="0"/>
                <a:cs typeface="Times New Roman" pitchFamily="18" charset="0"/>
              </a:rPr>
              <a:t>картинка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 транспортом, если ответил правильно</a:t>
            </a:r>
            <a:r>
              <a:rPr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sz="2400" b="1" dirty="0">
              <a:latin typeface="Times New Roman" pitchFamily="18" charset="0"/>
              <a:cs typeface="Times New Roman" pitchFamily="18" charset="0"/>
            </a:endParaRPr>
          </a:p>
          <a:p>
            <a:pPr marL="566968" indent="-566968"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    Смайлик станет </a:t>
            </a:r>
            <a:r>
              <a:rPr sz="2400" b="1" dirty="0" err="1" smtClean="0">
                <a:latin typeface="Times New Roman" pitchFamily="18" charset="0"/>
                <a:cs typeface="Times New Roman" pitchFamily="18" charset="0"/>
              </a:rPr>
              <a:t>красн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ым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если ответил не правильно</a:t>
            </a:r>
            <a:r>
              <a:rPr sz="24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endParaRPr sz="2400" b="1" dirty="0">
              <a:latin typeface="Times New Roman" pitchFamily="18" charset="0"/>
              <a:cs typeface="Times New Roman" pitchFamily="18" charset="0"/>
            </a:endParaRPr>
          </a:p>
          <a:p>
            <a:pPr marL="566968" indent="-566968" eaLnBrk="1" hangingPunct="1"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5.     </a:t>
            </a:r>
            <a:r>
              <a:rPr sz="2400" b="1" dirty="0" err="1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latin typeface="Times New Roman" pitchFamily="18" charset="0"/>
                <a:cs typeface="Times New Roman" pitchFamily="18" charset="0"/>
              </a:rPr>
              <a:t>перехода на </a:t>
            </a:r>
            <a:r>
              <a:rPr sz="2400" b="1" dirty="0" err="1">
                <a:latin typeface="Times New Roman" pitchFamily="18" charset="0"/>
                <a:cs typeface="Times New Roman" pitchFamily="18" charset="0"/>
              </a:rPr>
              <a:t>следующий</a:t>
            </a:r>
            <a:r>
              <a:rPr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 err="1" smtClean="0">
                <a:latin typeface="Times New Roman" pitchFamily="18" charset="0"/>
                <a:cs typeface="Times New Roman" pitchFamily="18" charset="0"/>
              </a:rPr>
              <a:t>слайд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 err="1" smtClean="0">
                <a:latin typeface="Times New Roman" pitchFamily="18" charset="0"/>
                <a:cs typeface="Times New Roman" pitchFamily="18" charset="0"/>
              </a:rPr>
              <a:t>наж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ми</a:t>
            </a:r>
            <a:r>
              <a:rPr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400" b="1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66968" indent="-566968" eaLnBrk="1" hangingPunct="1">
              <a:buNone/>
              <a:defRPr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66968" indent="-566968" eaLnBrk="1" hangingPunct="1"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6.     </a:t>
            </a:r>
            <a:r>
              <a:rPr sz="2400" b="1" dirty="0" err="1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latin typeface="Times New Roman" pitchFamily="18" charset="0"/>
                <a:cs typeface="Times New Roman" pitchFamily="18" charset="0"/>
              </a:rPr>
              <a:t>перехода к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"С</a:t>
            </a:r>
            <a:r>
              <a:rPr sz="2400" b="1" dirty="0" err="1" smtClean="0">
                <a:latin typeface="Times New Roman" pitchFamily="18" charset="0"/>
                <a:cs typeface="Times New Roman" pitchFamily="18" charset="0"/>
              </a:rPr>
              <a:t>одержанию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викторины»</a:t>
            </a:r>
            <a:r>
              <a:rPr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sz="2400" b="1" dirty="0" err="1" smtClean="0">
                <a:latin typeface="Times New Roman" pitchFamily="18" charset="0"/>
                <a:cs typeface="Times New Roman" pitchFamily="18" charset="0"/>
              </a:rPr>
              <a:t>нажми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на</a:t>
            </a:r>
            <a:endParaRPr sz="24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  <a:defRPr/>
            </a:pPr>
            <a:r>
              <a:rPr lang="ru-RU" dirty="0" smtClean="0"/>
              <a:t>  </a:t>
            </a:r>
            <a:endParaRPr dirty="0" smtClean="0"/>
          </a:p>
          <a:p>
            <a:pPr eaLnBrk="1" hangingPunct="1">
              <a:defRPr/>
            </a:pPr>
            <a:endParaRPr dirty="0" smtClean="0"/>
          </a:p>
        </p:txBody>
      </p:sp>
      <p:sp>
        <p:nvSpPr>
          <p:cNvPr id="4107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0" y="7157192"/>
            <a:ext cx="1080120" cy="402483"/>
          </a:xfrm>
          <a:noFill/>
        </p:spPr>
        <p:txBody>
          <a:bodyPr/>
          <a:lstStyle/>
          <a:p>
            <a:pPr algn="l"/>
            <a:fld id="{FB7A4566-2711-4572-84E5-8956DB224522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 algn="l"/>
              <a:t>3</a:t>
            </a:fld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Улыбающееся лицо 10"/>
          <p:cNvSpPr/>
          <p:nvPr/>
        </p:nvSpPr>
        <p:spPr bwMode="auto">
          <a:xfrm>
            <a:off x="6336456" y="2339677"/>
            <a:ext cx="432048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Стрелка вправо 12">
            <a:hlinkClick r:id="rId3" action="ppaction://hlinksldjump"/>
          </p:cNvPr>
          <p:cNvSpPr/>
          <p:nvPr/>
        </p:nvSpPr>
        <p:spPr>
          <a:xfrm>
            <a:off x="8712720" y="6516141"/>
            <a:ext cx="788988" cy="822425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право 11">
            <a:hlinkClick r:id="rId3" action="ppaction://hlinksldjump"/>
          </p:cNvPr>
          <p:cNvSpPr/>
          <p:nvPr/>
        </p:nvSpPr>
        <p:spPr>
          <a:xfrm>
            <a:off x="7540642" y="3708399"/>
            <a:ext cx="788988" cy="822425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7" name="Picture 12" descr="C:\Documents and Settings\Администратор\Рабочий стол\трамвай.gif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897964" y="4422779"/>
            <a:ext cx="813942" cy="723504"/>
          </a:xfrm>
          <a:prstGeom prst="rect">
            <a:avLst/>
          </a:prstGeom>
          <a:noFill/>
        </p:spPr>
      </p:pic>
      <p:pic>
        <p:nvPicPr>
          <p:cNvPr id="19" name="Picture 2" descr="http://img-fotki.yandex.ru/get/5212/61210210.0/0_57c5c_a5d27537_S.jpg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0" y="6759576"/>
            <a:ext cx="896908" cy="8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Улыбающееся лицо 19"/>
          <p:cNvSpPr/>
          <p:nvPr/>
        </p:nvSpPr>
        <p:spPr bwMode="auto">
          <a:xfrm>
            <a:off x="8897964" y="3279771"/>
            <a:ext cx="432048" cy="431800"/>
          </a:xfrm>
          <a:prstGeom prst="smileyFac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4"/>
          <p:cNvSpPr>
            <a:spLocks noGrp="1"/>
          </p:cNvSpPr>
          <p:nvPr>
            <p:ph idx="1"/>
          </p:nvPr>
        </p:nvSpPr>
        <p:spPr>
          <a:xfrm>
            <a:off x="503238" y="539750"/>
            <a:ext cx="9069387" cy="6216650"/>
          </a:xfrm>
        </p:spPr>
        <p:txBody>
          <a:bodyPr>
            <a:normAutofit fontScale="92500" lnSpcReduction="10000"/>
          </a:bodyPr>
          <a:lstStyle/>
          <a:p>
            <a:pPr marL="0" indent="0" eaLnBrk="1">
              <a:buNone/>
              <a:defRPr/>
            </a:pPr>
            <a:r>
              <a:rPr lang="ru-RU" sz="3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Спозаранку за окошком</a:t>
            </a:r>
          </a:p>
          <a:p>
            <a:pPr marL="0" indent="0" eaLnBrk="1">
              <a:buNone/>
              <a:defRPr/>
            </a:pPr>
            <a:r>
              <a:rPr lang="ru-RU" sz="3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Стук и звон и кутерьма</a:t>
            </a:r>
          </a:p>
          <a:p>
            <a:pPr marL="0" indent="0" eaLnBrk="1">
              <a:buNone/>
              <a:defRPr/>
            </a:pPr>
            <a:r>
              <a:rPr lang="ru-RU" sz="3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прямым стальным дорожкам</a:t>
            </a:r>
          </a:p>
          <a:p>
            <a:pPr marL="0" indent="0" eaLnBrk="1">
              <a:buNone/>
              <a:defRPr/>
            </a:pPr>
            <a:r>
              <a:rPr lang="ru-RU" sz="3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Ходят красные дома</a:t>
            </a:r>
          </a:p>
          <a:p>
            <a:pPr marL="0" indent="0" eaLnBrk="1">
              <a:buNone/>
              <a:defRPr/>
            </a:pPr>
            <a:r>
              <a:rPr lang="ru-RU" sz="4000" dirty="0" smtClean="0">
                <a:solidFill>
                  <a:srgbClr val="C00000"/>
                </a:solidFill>
              </a:rPr>
              <a:t>     </a:t>
            </a:r>
          </a:p>
          <a:p>
            <a:pPr marL="0" indent="0" eaLnBrk="1">
              <a:buNone/>
              <a:defRPr/>
            </a:pPr>
            <a:r>
              <a:rPr lang="ru-RU" sz="4000" dirty="0" smtClean="0">
                <a:solidFill>
                  <a:srgbClr val="C00000"/>
                </a:solidFill>
              </a:rPr>
              <a:t>         </a:t>
            </a:r>
            <a:r>
              <a:rPr lang="ru-RU" sz="3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Трамвай</a:t>
            </a:r>
          </a:p>
          <a:p>
            <a:pPr marL="0" indent="0" eaLnBrk="1">
              <a:buNone/>
              <a:defRPr/>
            </a:pPr>
            <a:r>
              <a:rPr lang="ru-RU" sz="3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Автобус</a:t>
            </a:r>
          </a:p>
          <a:p>
            <a:pPr marL="0" indent="0" eaLnBrk="1">
              <a:buNone/>
              <a:defRPr/>
            </a:pPr>
            <a:r>
              <a:rPr lang="ru-RU" sz="39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Троллейбус</a:t>
            </a:r>
          </a:p>
          <a:p>
            <a:pPr marL="0" indent="0" eaLnBrk="1">
              <a:buNone/>
              <a:defRPr/>
            </a:pPr>
            <a:r>
              <a:rPr lang="ru-RU" sz="4000" dirty="0" smtClean="0">
                <a:solidFill>
                  <a:srgbClr val="C00000"/>
                </a:solidFill>
              </a:rPr>
              <a:t>    </a:t>
            </a:r>
          </a:p>
          <a:p>
            <a:pPr marL="0" indent="0" eaLnBrk="1">
              <a:buNone/>
              <a:defRPr/>
            </a:pPr>
            <a:r>
              <a:rPr lang="ru-RU" sz="4000" dirty="0" smtClean="0">
                <a:solidFill>
                  <a:srgbClr val="C00000"/>
                </a:solidFill>
              </a:rPr>
              <a:t>    </a:t>
            </a:r>
          </a:p>
          <a:p>
            <a:pPr marL="0" indent="0" eaLnBrk="1">
              <a:defRPr/>
            </a:pPr>
            <a:endParaRPr lang="ru-RU" sz="4000" dirty="0" smtClean="0">
              <a:solidFill>
                <a:srgbClr val="C00000"/>
              </a:solidFill>
            </a:endParaRPr>
          </a:p>
        </p:txBody>
      </p:sp>
      <p:sp>
        <p:nvSpPr>
          <p:cNvPr id="15" name="Улыбающееся лицо 14"/>
          <p:cNvSpPr/>
          <p:nvPr/>
        </p:nvSpPr>
        <p:spPr bwMode="auto">
          <a:xfrm>
            <a:off x="719832" y="4787949"/>
            <a:ext cx="431800" cy="433387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Улыбающееся лицо 15"/>
          <p:cNvSpPr/>
          <p:nvPr/>
        </p:nvSpPr>
        <p:spPr bwMode="auto">
          <a:xfrm>
            <a:off x="719832" y="4139877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Улыбающееся лицо 16"/>
          <p:cNvSpPr/>
          <p:nvPr/>
        </p:nvSpPr>
        <p:spPr bwMode="auto">
          <a:xfrm>
            <a:off x="719832" y="3563813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9" name="Picture 9" descr="http://www.graycell.ru/picture/big/skripka4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896297" y="2195661"/>
            <a:ext cx="4687786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Стрелка вправо 19"/>
          <p:cNvSpPr/>
          <p:nvPr/>
        </p:nvSpPr>
        <p:spPr>
          <a:xfrm>
            <a:off x="8569325" y="6228109"/>
            <a:ext cx="788988" cy="100811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152" name="Picture 2" descr="http://img-fotki.yandex.ru/get/5212/61210210.0/0_57c5c_a5d27537_S.jpg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0" y="6759576"/>
            <a:ext cx="900112" cy="8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3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0" y="7157192"/>
            <a:ext cx="1223888" cy="402483"/>
          </a:xfrm>
          <a:noFill/>
        </p:spPr>
        <p:txBody>
          <a:bodyPr/>
          <a:lstStyle/>
          <a:p>
            <a:pPr algn="l"/>
            <a:fld id="{6980C2CB-365B-4CE7-A8A1-445B3042D373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 algn="l"/>
              <a:t>4</a:t>
            </a:fld>
            <a:endParaRPr lang="ru-RU" sz="1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idx="1"/>
          </p:nvPr>
        </p:nvSpPr>
        <p:spPr>
          <a:xfrm>
            <a:off x="503238" y="395288"/>
            <a:ext cx="9069387" cy="6361112"/>
          </a:xfrm>
        </p:spPr>
        <p:txBody>
          <a:bodyPr/>
          <a:lstStyle/>
          <a:p>
            <a:pPr marL="0" indent="0" eaLnBrk="1">
              <a:lnSpc>
                <a:spcPts val="3000"/>
              </a:lnSpc>
              <a:buNone/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за чудо этот дом!</a:t>
            </a:r>
          </a:p>
          <a:p>
            <a:pPr marL="0" indent="0" eaLnBrk="1">
              <a:lnSpc>
                <a:spcPts val="3000"/>
              </a:lnSpc>
              <a:buNone/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Пассажиров много в нем,</a:t>
            </a:r>
          </a:p>
          <a:p>
            <a:pPr marL="0" indent="0" eaLnBrk="1">
              <a:lnSpc>
                <a:spcPts val="3000"/>
              </a:lnSpc>
              <a:buNone/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Носит обувь из резины, </a:t>
            </a:r>
          </a:p>
          <a:p>
            <a:pPr marL="0" indent="0" eaLnBrk="1">
              <a:lnSpc>
                <a:spcPts val="3000"/>
              </a:lnSpc>
              <a:buNone/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питается бензином.</a:t>
            </a:r>
          </a:p>
          <a:p>
            <a:pPr marL="0" indent="0" eaLnBrk="1">
              <a:buNone/>
              <a:defRPr/>
            </a:pPr>
            <a:endParaRPr lang="ru-RU" sz="4000" dirty="0" smtClean="0">
              <a:solidFill>
                <a:srgbClr val="C00000"/>
              </a:solidFill>
            </a:endParaRPr>
          </a:p>
          <a:p>
            <a:pPr marL="0" indent="0" eaLnBrk="1">
              <a:defRPr/>
            </a:pPr>
            <a:r>
              <a:rPr lang="ru-RU" sz="4000" dirty="0" smtClean="0">
                <a:solidFill>
                  <a:srgbClr val="C00000"/>
                </a:solidFill>
              </a:rPr>
              <a:t>    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Трамвай</a:t>
            </a:r>
          </a:p>
          <a:p>
            <a:pPr marL="0" indent="0" eaLnBrk="1"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Автобус</a:t>
            </a:r>
          </a:p>
          <a:p>
            <a:pPr marL="0" indent="0" eaLnBrk="1"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Троллейбус</a:t>
            </a:r>
          </a:p>
        </p:txBody>
      </p:sp>
      <p:sp>
        <p:nvSpPr>
          <p:cNvPr id="7177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0" y="7157192"/>
            <a:ext cx="1223888" cy="402483"/>
          </a:xfrm>
          <a:noFill/>
        </p:spPr>
        <p:txBody>
          <a:bodyPr/>
          <a:lstStyle/>
          <a:p>
            <a:pPr algn="l"/>
            <a:fld id="{1086FA21-08B1-408B-8B32-D480E8DB60C2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 algn="l"/>
              <a:t>5</a:t>
            </a:fld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лыбающееся лицо 5"/>
          <p:cNvSpPr/>
          <p:nvPr/>
        </p:nvSpPr>
        <p:spPr bwMode="auto">
          <a:xfrm>
            <a:off x="575816" y="3203773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Улыбающееся лицо 6"/>
          <p:cNvSpPr/>
          <p:nvPr/>
        </p:nvSpPr>
        <p:spPr bwMode="auto">
          <a:xfrm>
            <a:off x="575816" y="4643933"/>
            <a:ext cx="433388" cy="433388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8" name="Picture 9" descr="http://dreamworlds.ru/uploads/posts/2008-11/thumbs/1226746559_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176216" y="2411685"/>
            <a:ext cx="5443272" cy="4054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Улыбающееся лицо 8"/>
          <p:cNvSpPr/>
          <p:nvPr/>
        </p:nvSpPr>
        <p:spPr bwMode="auto">
          <a:xfrm>
            <a:off x="575816" y="3923853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8569325" y="6228109"/>
            <a:ext cx="788988" cy="966441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1" name="Picture 12" descr="C:\Documents and Settings\Администратор\Рабочий стол\трамвай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767587"/>
            <a:ext cx="896908" cy="7920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2"/>
          <p:cNvSpPr>
            <a:spLocks noGrp="1"/>
          </p:cNvSpPr>
          <p:nvPr>
            <p:ph idx="1"/>
          </p:nvPr>
        </p:nvSpPr>
        <p:spPr>
          <a:xfrm>
            <a:off x="503238" y="466725"/>
            <a:ext cx="9069387" cy="6289675"/>
          </a:xfrm>
        </p:spPr>
        <p:txBody>
          <a:bodyPr/>
          <a:lstStyle/>
          <a:p>
            <a:pPr marL="0" indent="0" eaLnBrk="1">
              <a:lnSpc>
                <a:spcPts val="3000"/>
              </a:lnSpc>
              <a:buNone/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асфальту катит дом</a:t>
            </a:r>
          </a:p>
          <a:p>
            <a:pPr marL="0" indent="0" eaLnBrk="1">
              <a:lnSpc>
                <a:spcPts val="3000"/>
              </a:lnSpc>
              <a:buNone/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Пассажиры едут в нем</a:t>
            </a:r>
          </a:p>
          <a:p>
            <a:pPr marL="0" indent="0" eaLnBrk="1">
              <a:lnSpc>
                <a:spcPts val="3000"/>
              </a:lnSpc>
              <a:buNone/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над крышею- усы,</a:t>
            </a:r>
          </a:p>
          <a:p>
            <a:pPr marL="0" indent="0" eaLnBrk="1">
              <a:lnSpc>
                <a:spcPts val="3000"/>
              </a:lnSpc>
              <a:buNone/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 они не для красы</a:t>
            </a:r>
          </a:p>
          <a:p>
            <a:pPr marL="0" indent="0" algn="ctr" eaLnBrk="1">
              <a:defRPr/>
            </a:pPr>
            <a:endParaRPr lang="ru-RU" sz="4000" dirty="0" smtClean="0">
              <a:solidFill>
                <a:srgbClr val="C00000"/>
              </a:solidFill>
            </a:endParaRPr>
          </a:p>
          <a:p>
            <a:pPr marL="0" indent="0" eaLnBrk="1">
              <a:buNone/>
              <a:defRPr/>
            </a:pPr>
            <a:r>
              <a:rPr lang="ru-RU" sz="4000" dirty="0">
                <a:solidFill>
                  <a:srgbClr val="C00000"/>
                </a:solidFill>
              </a:rPr>
              <a:t> </a:t>
            </a:r>
            <a:r>
              <a:rPr lang="ru-RU" sz="4000" dirty="0" smtClean="0">
                <a:solidFill>
                  <a:srgbClr val="C00000"/>
                </a:solidFill>
              </a:rPr>
              <a:t>     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Трамвай</a:t>
            </a:r>
          </a:p>
          <a:p>
            <a:pPr marL="0" indent="0" eaLnBrk="1">
              <a:buNone/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Автобус</a:t>
            </a:r>
          </a:p>
          <a:p>
            <a:pPr marL="0" indent="0" eaLnBrk="1">
              <a:buNone/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Троллейбус</a:t>
            </a:r>
          </a:p>
        </p:txBody>
      </p:sp>
      <p:sp>
        <p:nvSpPr>
          <p:cNvPr id="820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0" y="7157192"/>
            <a:ext cx="1007864" cy="402483"/>
          </a:xfrm>
          <a:noFill/>
        </p:spPr>
        <p:txBody>
          <a:bodyPr/>
          <a:lstStyle/>
          <a:p>
            <a:pPr algn="l"/>
            <a:fld id="{4B991BD8-3321-44DA-B66F-907C77B43CF8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 algn="l"/>
              <a:t>6</a:t>
            </a:fld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лыбающееся лицо 5"/>
          <p:cNvSpPr/>
          <p:nvPr/>
        </p:nvSpPr>
        <p:spPr bwMode="auto">
          <a:xfrm>
            <a:off x="647824" y="3995861"/>
            <a:ext cx="433387" cy="433387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Улыбающееся лицо 6"/>
          <p:cNvSpPr/>
          <p:nvPr/>
        </p:nvSpPr>
        <p:spPr bwMode="auto">
          <a:xfrm>
            <a:off x="647824" y="3275781"/>
            <a:ext cx="433387" cy="431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Улыбающееся лицо 7"/>
          <p:cNvSpPr/>
          <p:nvPr/>
        </p:nvSpPr>
        <p:spPr bwMode="auto">
          <a:xfrm>
            <a:off x="647824" y="4643933"/>
            <a:ext cx="433387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9" name="Picture 8" descr="http://mkrf.ru/upload/iblock/f64/f649baa09dcaa09fdccc377deb95025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680272" y="2483693"/>
            <a:ext cx="5040560" cy="412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трелка вправо 9"/>
          <p:cNvSpPr/>
          <p:nvPr/>
        </p:nvSpPr>
        <p:spPr>
          <a:xfrm>
            <a:off x="8856736" y="6372125"/>
            <a:ext cx="788988" cy="966441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8200" name="Picture 2" descr="http://img-fotki.yandex.ru/get/5212/61210210.0/0_57c5c_a5d27537_S.jpg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0" y="6759576"/>
            <a:ext cx="968346" cy="8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6"/>
          <p:cNvSpPr>
            <a:spLocks noGrp="1"/>
          </p:cNvSpPr>
          <p:nvPr>
            <p:ph idx="1"/>
          </p:nvPr>
        </p:nvSpPr>
        <p:spPr>
          <a:xfrm>
            <a:off x="503238" y="323850"/>
            <a:ext cx="9069387" cy="643255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  <a:buNone/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кто-то заболел</a:t>
            </a:r>
          </a:p>
          <a:p>
            <a:pPr>
              <a:lnSpc>
                <a:spcPts val="3000"/>
              </a:lnSpc>
              <a:buNone/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Срочно нас зовет на помощь,  </a:t>
            </a:r>
            <a:endParaRPr lang="ru-RU" sz="3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buNone/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Набери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скорей </a:t>
            </a:r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ноль-три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... </a:t>
            </a:r>
            <a:endParaRPr lang="ru-RU" sz="3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buNone/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приедет...</a:t>
            </a:r>
            <a:endParaRPr lang="ru-RU" sz="3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  <a:defRPr/>
            </a:pPr>
            <a:endParaRPr lang="ru-RU" dirty="0" smtClean="0">
              <a:solidFill>
                <a:srgbClr val="FFFF00"/>
              </a:solidFill>
            </a:endParaRPr>
          </a:p>
          <a:p>
            <a:pPr>
              <a:defRPr/>
            </a:pPr>
            <a:r>
              <a:rPr lang="ru-RU" dirty="0" smtClean="0">
                <a:solidFill>
                  <a:srgbClr val="FFC000"/>
                </a:solidFill>
              </a:rPr>
              <a:t>  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«Скорая помощь» </a:t>
            </a:r>
          </a:p>
          <a:p>
            <a:pPr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Пожарная машина</a:t>
            </a:r>
          </a:p>
          <a:p>
            <a:pPr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Полиция</a:t>
            </a:r>
          </a:p>
          <a:p>
            <a:pPr algn="ctr">
              <a:defRPr/>
            </a:pPr>
            <a:endParaRPr lang="ru-RU" dirty="0" smtClean="0">
              <a:solidFill>
                <a:srgbClr val="FFC000"/>
              </a:solidFill>
            </a:endParaRPr>
          </a:p>
          <a:p>
            <a:pPr algn="ctr">
              <a:defRPr/>
            </a:pPr>
            <a:endParaRPr lang="ru-RU" dirty="0" smtClean="0"/>
          </a:p>
        </p:txBody>
      </p:sp>
      <p:sp>
        <p:nvSpPr>
          <p:cNvPr id="9225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0" y="7157192"/>
            <a:ext cx="1295896" cy="402483"/>
          </a:xfrm>
          <a:noFill/>
        </p:spPr>
        <p:txBody>
          <a:bodyPr/>
          <a:lstStyle/>
          <a:p>
            <a:pPr algn="l"/>
            <a:fld id="{DE09118D-9F83-47A0-B1D6-D2D299A5C4C4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 algn="l"/>
              <a:t>7</a:t>
            </a:fld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лыбающееся лицо 7"/>
          <p:cNvSpPr/>
          <p:nvPr/>
        </p:nvSpPr>
        <p:spPr bwMode="auto">
          <a:xfrm>
            <a:off x="575816" y="4355901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Улыбающееся лицо 8"/>
          <p:cNvSpPr/>
          <p:nvPr/>
        </p:nvSpPr>
        <p:spPr bwMode="auto">
          <a:xfrm>
            <a:off x="575816" y="5003973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Улыбающееся лицо 9"/>
          <p:cNvSpPr/>
          <p:nvPr/>
        </p:nvSpPr>
        <p:spPr bwMode="auto">
          <a:xfrm>
            <a:off x="575816" y="3635821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1" name="Picture 8" descr="http://slovare.coolreferat.com/%D1%81%D0%BB%D0%BE%D0%B2%D0%B0%D1%80%D1%8C/ref-5003_1350331256-9082.coolpic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400352" y="2483693"/>
            <a:ext cx="4544769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2" descr="http://img-fotki.yandex.ru/get/5212/61210210.0/0_57c5c_a5d27537_S.jpg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0" y="6759576"/>
            <a:ext cx="968346" cy="8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Стрелка вправо 13">
            <a:hlinkClick r:id="rId5" action="ppaction://hlinksldjump"/>
          </p:cNvPr>
          <p:cNvSpPr/>
          <p:nvPr/>
        </p:nvSpPr>
        <p:spPr>
          <a:xfrm>
            <a:off x="8569325" y="6156101"/>
            <a:ext cx="788988" cy="1038449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2"/>
          <p:cNvSpPr>
            <a:spLocks noGrp="1"/>
          </p:cNvSpPr>
          <p:nvPr>
            <p:ph idx="1"/>
          </p:nvPr>
        </p:nvSpPr>
        <p:spPr>
          <a:xfrm>
            <a:off x="503238" y="395288"/>
            <a:ext cx="9069387" cy="6361112"/>
          </a:xfrm>
        </p:spPr>
        <p:txBody>
          <a:bodyPr/>
          <a:lstStyle/>
          <a:p>
            <a:pPr>
              <a:buNone/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Замигает синим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глазом</a:t>
            </a:r>
          </a:p>
          <a:p>
            <a:pPr>
              <a:buNone/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погоню рвётся сразу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ru-RU" sz="3600" dirty="0">
              <a:solidFill>
                <a:srgbClr val="FFFF00"/>
              </a:solidFill>
            </a:endParaRPr>
          </a:p>
          <a:p>
            <a:pPr>
              <a:defRPr/>
            </a:pPr>
            <a:endParaRPr lang="ru-RU" sz="3600" dirty="0" smtClean="0">
              <a:solidFill>
                <a:srgbClr val="FFFF00"/>
              </a:solidFill>
            </a:endParaRPr>
          </a:p>
          <a:p>
            <a:pPr>
              <a:buNone/>
              <a:defRPr/>
            </a:pPr>
            <a:endParaRPr lang="ru-RU" sz="2000" dirty="0" smtClean="0">
              <a:solidFill>
                <a:srgbClr val="FFFF00"/>
              </a:solidFill>
            </a:endParaRPr>
          </a:p>
          <a:p>
            <a:pPr>
              <a:defRPr/>
            </a:pPr>
            <a:r>
              <a:rPr lang="ru-RU" sz="4000" dirty="0" smtClean="0">
                <a:solidFill>
                  <a:srgbClr val="C00000"/>
                </a:solidFill>
              </a:rPr>
              <a:t>   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«Скорая помощь»   </a:t>
            </a:r>
          </a:p>
          <a:p>
            <a:pPr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Пожарная машина   </a:t>
            </a:r>
          </a:p>
          <a:p>
            <a:pPr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Полиция </a:t>
            </a:r>
          </a:p>
          <a:p>
            <a:pPr>
              <a:defRPr/>
            </a:pPr>
            <a:endParaRPr lang="ru-RU" dirty="0" smtClean="0"/>
          </a:p>
        </p:txBody>
      </p:sp>
      <p:sp>
        <p:nvSpPr>
          <p:cNvPr id="10249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0" y="7157192"/>
            <a:ext cx="1223888" cy="402483"/>
          </a:xfrm>
          <a:noFill/>
        </p:spPr>
        <p:txBody>
          <a:bodyPr/>
          <a:lstStyle/>
          <a:p>
            <a:pPr algn="l"/>
            <a:fld id="{F3EFCD0D-1587-4E11-9F35-623789862345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 algn="l"/>
              <a:t>8</a:t>
            </a:fld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лыбающееся лицо 4"/>
          <p:cNvSpPr/>
          <p:nvPr/>
        </p:nvSpPr>
        <p:spPr bwMode="auto">
          <a:xfrm>
            <a:off x="575816" y="4283893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Улыбающееся лицо 5"/>
          <p:cNvSpPr/>
          <p:nvPr/>
        </p:nvSpPr>
        <p:spPr bwMode="auto">
          <a:xfrm>
            <a:off x="575816" y="3563813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Улыбающееся лицо 6"/>
          <p:cNvSpPr/>
          <p:nvPr/>
        </p:nvSpPr>
        <p:spPr bwMode="auto">
          <a:xfrm>
            <a:off x="575816" y="4931965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8" name="Picture 10" descr="http://dolbimuson.narod.ru/images/getimages6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400352" y="2699717"/>
            <a:ext cx="4391025" cy="2975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трелка вправо 8">
            <a:hlinkClick r:id="rId3" action="ppaction://hlinksldjump"/>
          </p:cNvPr>
          <p:cNvSpPr/>
          <p:nvPr/>
        </p:nvSpPr>
        <p:spPr>
          <a:xfrm>
            <a:off x="8569325" y="6300117"/>
            <a:ext cx="788988" cy="89443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248" name="Picture 2" descr="http://img-fotki.yandex.ru/get/5212/61210210.0/0_57c5c_a5d27537_S.jpg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0" y="6851671"/>
            <a:ext cx="920099" cy="708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3238" y="250825"/>
            <a:ext cx="9069387" cy="65055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ts val="3000"/>
              </a:lnSpc>
              <a:buNone/>
              <a:defRPr/>
            </a:pPr>
            <a:r>
              <a:rPr lang="ru-RU" sz="39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мчусь с сиреной на </a:t>
            </a:r>
            <a:r>
              <a:rPr lang="ru-RU" sz="3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пожар,</a:t>
            </a:r>
          </a:p>
          <a:p>
            <a:pPr>
              <a:lnSpc>
                <a:spcPts val="3000"/>
              </a:lnSpc>
              <a:buNone/>
              <a:defRPr/>
            </a:pPr>
            <a:r>
              <a:rPr lang="ru-RU" sz="3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Везу </a:t>
            </a:r>
            <a:r>
              <a:rPr lang="ru-RU" sz="39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воду с пеной, </a:t>
            </a:r>
            <a:endParaRPr lang="ru-RU" sz="39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buNone/>
              <a:defRPr/>
            </a:pPr>
            <a:r>
              <a:rPr lang="ru-RU" sz="3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Потушим </a:t>
            </a:r>
            <a:r>
              <a:rPr lang="ru-RU" sz="39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вмиг огонь и жар, </a:t>
            </a:r>
            <a:endParaRPr lang="ru-RU" sz="39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buNone/>
              <a:defRPr/>
            </a:pPr>
            <a:r>
              <a:rPr lang="ru-RU" sz="3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 </a:t>
            </a:r>
            <a:r>
              <a:rPr lang="ru-RU" sz="39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быстры, словно стрелы.</a:t>
            </a:r>
            <a:r>
              <a:rPr lang="ru-RU" sz="4000" i="1" dirty="0" smtClean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lang="ru-RU" sz="4000" i="1" dirty="0" smtClean="0">
                <a:solidFill>
                  <a:schemeClr val="bg1">
                    <a:lumMod val="75000"/>
                  </a:schemeClr>
                </a:solidFill>
              </a:rPr>
            </a:br>
            <a:endParaRPr lang="ru-RU" sz="4000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defRPr/>
            </a:pPr>
            <a:endParaRPr lang="ru-RU" sz="4000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buNone/>
              <a:defRPr/>
            </a:pPr>
            <a:r>
              <a:rPr lang="ru-RU" sz="4000" dirty="0">
                <a:solidFill>
                  <a:srgbClr val="C00000"/>
                </a:solidFill>
              </a:rPr>
              <a:t> </a:t>
            </a:r>
            <a:r>
              <a:rPr lang="ru-RU" sz="4000" dirty="0" smtClean="0">
                <a:solidFill>
                  <a:srgbClr val="C00000"/>
                </a:solidFill>
              </a:rPr>
              <a:t>       </a:t>
            </a:r>
            <a:r>
              <a:rPr lang="ru-RU" sz="3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9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Скорая помощь»   </a:t>
            </a:r>
            <a:endParaRPr lang="ru-RU" sz="39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39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Пожарная </a:t>
            </a:r>
            <a:r>
              <a:rPr lang="ru-RU" sz="39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машина   </a:t>
            </a:r>
          </a:p>
          <a:p>
            <a:pPr>
              <a:buNone/>
              <a:defRPr/>
            </a:pPr>
            <a:r>
              <a:rPr lang="ru-RU" sz="3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Полиция </a:t>
            </a:r>
            <a:endParaRPr lang="ru-RU" sz="39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4000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ru-RU" sz="4000" dirty="0" smtClean="0">
                <a:solidFill>
                  <a:schemeClr val="bg1">
                    <a:lumMod val="75000"/>
                  </a:schemeClr>
                </a:solidFill>
              </a:rPr>
              <a:t>                 </a:t>
            </a:r>
            <a:br>
              <a:rPr lang="ru-RU" sz="4000" dirty="0" smtClean="0">
                <a:solidFill>
                  <a:schemeClr val="bg1">
                    <a:lumMod val="75000"/>
                  </a:schemeClr>
                </a:solidFill>
              </a:rPr>
            </a:br>
            <a:endParaRPr lang="ru-RU" sz="4000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defRPr/>
            </a:pPr>
            <a:endParaRPr lang="ru-RU" dirty="0"/>
          </a:p>
        </p:txBody>
      </p:sp>
      <p:sp>
        <p:nvSpPr>
          <p:cNvPr id="11274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0" y="7157192"/>
            <a:ext cx="1079872" cy="402483"/>
          </a:xfrm>
          <a:noFill/>
        </p:spPr>
        <p:txBody>
          <a:bodyPr/>
          <a:lstStyle/>
          <a:p>
            <a:pPr algn="l"/>
            <a:fld id="{BE4636B3-703C-4020-B31D-56C686627E09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 algn="l"/>
              <a:t>9</a:t>
            </a:fld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8" descr="http://music-about1.ru/uploaded/Kastagnetten-Holz-522-0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400351" y="2483693"/>
            <a:ext cx="4548251" cy="3230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право 5">
            <a:hlinkClick r:id="rId3" action="ppaction://hlinksldjump"/>
          </p:cNvPr>
          <p:cNvSpPr/>
          <p:nvPr/>
        </p:nvSpPr>
        <p:spPr>
          <a:xfrm>
            <a:off x="8569325" y="6156101"/>
            <a:ext cx="788988" cy="1038449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1269" name="Picture 2" descr="http://img-fotki.yandex.ru/get/5212/61210210.0/0_57c5c_a5d27537_S.jpg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0" y="6825665"/>
            <a:ext cx="896908" cy="734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Улыбающееся лицо 7"/>
          <p:cNvSpPr/>
          <p:nvPr/>
        </p:nvSpPr>
        <p:spPr bwMode="auto">
          <a:xfrm>
            <a:off x="791840" y="4283893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Улыбающееся лицо 8"/>
          <p:cNvSpPr/>
          <p:nvPr/>
        </p:nvSpPr>
        <p:spPr bwMode="auto">
          <a:xfrm>
            <a:off x="791840" y="3131765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Улыбающееся лицо 9"/>
          <p:cNvSpPr/>
          <p:nvPr/>
        </p:nvSpPr>
        <p:spPr bwMode="auto">
          <a:xfrm>
            <a:off x="791840" y="3707829"/>
            <a:ext cx="431800" cy="431800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1607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иды транспорт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Виды транспорта</Template>
  <TotalTime>0</TotalTime>
  <Words>339</Words>
  <Application>Microsoft Office PowerPoint</Application>
  <PresentationFormat>Произвольный</PresentationFormat>
  <Paragraphs>147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Виды транспорта</vt:lpstr>
      <vt:lpstr>Слайд 1</vt:lpstr>
      <vt:lpstr>Слайд 2</vt:lpstr>
      <vt:lpstr>Инструкция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Список литературы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cp:lastPrinted>1601-01-01T00:00:00Z</cp:lastPrinted>
  <dcterms:created xsi:type="dcterms:W3CDTF">2017-01-31T03:56:24Z</dcterms:created>
  <dcterms:modified xsi:type="dcterms:W3CDTF">2017-01-31T03:56:44Z</dcterms:modified>
</cp:coreProperties>
</file>