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02BFB-3F68-4F73-A953-A5FCCAB7EE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9E65BE7B-4FF9-4706-A245-7C66EE1CBC9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Планируемые результаты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1E0F7-6912-4C51-938A-05FE7341F614}" type="parTrans" cxnId="{8570249D-EA87-4579-B161-7D756347F41B}">
      <dgm:prSet/>
      <dgm:spPr/>
      <dgm:t>
        <a:bodyPr/>
        <a:lstStyle/>
        <a:p>
          <a:endParaRPr lang="ru-RU"/>
        </a:p>
      </dgm:t>
    </dgm:pt>
    <dgm:pt modelId="{F3DDC945-707E-4FF1-8DC8-7A33D2022AA2}" type="sibTrans" cxnId="{8570249D-EA87-4579-B161-7D756347F41B}">
      <dgm:prSet/>
      <dgm:spPr/>
      <dgm:t>
        <a:bodyPr/>
        <a:lstStyle/>
        <a:p>
          <a:endParaRPr lang="ru-RU"/>
        </a:p>
      </dgm:t>
    </dgm:pt>
    <dgm:pt modelId="{F9B5D3FE-2D54-441C-8753-A101D8B235A6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включают освоенные обучающимися знания и умения, специфичные для каждой образовательной области, готовность к их применению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FDBFB-86C7-4923-81E8-935A089E38CA}" type="parTrans" cxnId="{854BF16A-CE31-44DC-9AA1-3225BE61CF68}">
      <dgm:prSet/>
      <dgm:spPr/>
      <dgm:t>
        <a:bodyPr/>
        <a:lstStyle/>
        <a:p>
          <a:endParaRPr lang="ru-RU"/>
        </a:p>
      </dgm:t>
    </dgm:pt>
    <dgm:pt modelId="{4B33DFF1-17DA-45B6-AD03-D5CDAF7E034F}" type="sibTrans" cxnId="{854BF16A-CE31-44DC-9AA1-3225BE61CF68}">
      <dgm:prSet/>
      <dgm:spPr/>
      <dgm:t>
        <a:bodyPr/>
        <a:lstStyle/>
        <a:p>
          <a:endParaRPr lang="ru-RU"/>
        </a:p>
      </dgm:t>
    </dgm:pt>
    <dgm:pt modelId="{F4C4CBC9-D7A6-40E3-ACB7-852134E63F60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включают индивидуально-личностные качества, социальные и жизненные компетенции обучающегося  и ценностные установки</a:t>
          </a:r>
          <a:r>
            <a:rPr lang="ru-RU" sz="2000" dirty="0" smtClean="0"/>
            <a:t>.</a:t>
          </a:r>
          <a:endParaRPr lang="ru-RU" sz="2000" dirty="0"/>
        </a:p>
      </dgm:t>
    </dgm:pt>
    <dgm:pt modelId="{683BC3E0-2D34-495F-92BB-4BCECF8F1E54}" type="parTrans" cxnId="{24971F0F-1161-4374-855A-AADA565FF4A5}">
      <dgm:prSet/>
      <dgm:spPr/>
      <dgm:t>
        <a:bodyPr/>
        <a:lstStyle/>
        <a:p>
          <a:endParaRPr lang="ru-RU"/>
        </a:p>
      </dgm:t>
    </dgm:pt>
    <dgm:pt modelId="{591D458B-3DA6-4189-A318-0C00BCC444B3}" type="sibTrans" cxnId="{24971F0F-1161-4374-855A-AADA565FF4A5}">
      <dgm:prSet/>
      <dgm:spPr/>
      <dgm:t>
        <a:bodyPr/>
        <a:lstStyle/>
        <a:p>
          <a:endParaRPr lang="ru-RU"/>
        </a:p>
      </dgm:t>
    </dgm:pt>
    <dgm:pt modelId="{3414095B-6B34-4F20-B1BD-23D3E1FB3804}" type="pres">
      <dgm:prSet presAssocID="{86202BFB-3F68-4F73-A953-A5FCCAB7EE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ACA63-415C-4CE4-B21B-89AEE24EBE8E}" type="pres">
      <dgm:prSet presAssocID="{9E65BE7B-4FF9-4706-A245-7C66EE1CBC97}" presName="root1" presStyleCnt="0"/>
      <dgm:spPr/>
      <dgm:t>
        <a:bodyPr/>
        <a:lstStyle/>
        <a:p>
          <a:endParaRPr lang="ru-RU"/>
        </a:p>
      </dgm:t>
    </dgm:pt>
    <dgm:pt modelId="{C30B9FDE-E51C-4A0E-8793-595F1142EBFB}" type="pres">
      <dgm:prSet presAssocID="{9E65BE7B-4FF9-4706-A245-7C66EE1CBC97}" presName="LevelOneTextNode" presStyleLbl="node0" presStyleIdx="0" presStyleCnt="1" custAng="5400000" custScaleY="45628" custLinFactNeighborX="-66526" custLinFactNeighborY="3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BCADE4-CC66-4C32-A1D1-2B91F9598CA2}" type="pres">
      <dgm:prSet presAssocID="{9E65BE7B-4FF9-4706-A245-7C66EE1CBC97}" presName="level2hierChild" presStyleCnt="0"/>
      <dgm:spPr/>
      <dgm:t>
        <a:bodyPr/>
        <a:lstStyle/>
        <a:p>
          <a:endParaRPr lang="ru-RU"/>
        </a:p>
      </dgm:t>
    </dgm:pt>
    <dgm:pt modelId="{05F11B9C-58A5-4772-ABCF-3D729D384FA5}" type="pres">
      <dgm:prSet presAssocID="{E37FDBFB-86C7-4923-81E8-935A089E38C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33EB41D-0A2C-46B2-86F6-86BEC7A12D8D}" type="pres">
      <dgm:prSet presAssocID="{E37FDBFB-86C7-4923-81E8-935A089E38C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49DA64B-EADB-4BF2-A9DC-AF3C2C42571F}" type="pres">
      <dgm:prSet presAssocID="{F9B5D3FE-2D54-441C-8753-A101D8B235A6}" presName="root2" presStyleCnt="0"/>
      <dgm:spPr/>
      <dgm:t>
        <a:bodyPr/>
        <a:lstStyle/>
        <a:p>
          <a:endParaRPr lang="ru-RU"/>
        </a:p>
      </dgm:t>
    </dgm:pt>
    <dgm:pt modelId="{52041263-9A87-4ACF-B8D5-1B73318EA1E5}" type="pres">
      <dgm:prSet presAssocID="{F9B5D3FE-2D54-441C-8753-A101D8B235A6}" presName="LevelTwoTextNode" presStyleLbl="node2" presStyleIdx="0" presStyleCnt="2" custAng="0" custScaleY="233603" custLinFactY="109892" custLinFactNeighborX="20046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546E0C-825F-4C7A-AE34-1657735962C6}" type="pres">
      <dgm:prSet presAssocID="{F9B5D3FE-2D54-441C-8753-A101D8B235A6}" presName="level3hierChild" presStyleCnt="0"/>
      <dgm:spPr/>
      <dgm:t>
        <a:bodyPr/>
        <a:lstStyle/>
        <a:p>
          <a:endParaRPr lang="ru-RU"/>
        </a:p>
      </dgm:t>
    </dgm:pt>
    <dgm:pt modelId="{197138A1-88CE-41AC-95C3-36C5417E04D5}" type="pres">
      <dgm:prSet presAssocID="{683BC3E0-2D34-495F-92BB-4BCECF8F1E5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9DE9D2C-52CC-427E-8BBB-6F9E7080B19E}" type="pres">
      <dgm:prSet presAssocID="{683BC3E0-2D34-495F-92BB-4BCECF8F1E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6AB2362-0D9B-46EF-BBAB-F98F0476A3F3}" type="pres">
      <dgm:prSet presAssocID="{F4C4CBC9-D7A6-40E3-ACB7-852134E63F60}" presName="root2" presStyleCnt="0"/>
      <dgm:spPr/>
      <dgm:t>
        <a:bodyPr/>
        <a:lstStyle/>
        <a:p>
          <a:endParaRPr lang="ru-RU"/>
        </a:p>
      </dgm:t>
    </dgm:pt>
    <dgm:pt modelId="{FA70D9E4-ABBD-4BD2-BF1F-44A539D92DA2}" type="pres">
      <dgm:prSet presAssocID="{F4C4CBC9-D7A6-40E3-ACB7-852134E63F60}" presName="LevelTwoTextNode" presStyleLbl="node2" presStyleIdx="1" presStyleCnt="2" custScaleY="285190" custLinFactY="-100000" custLinFactNeighborX="20046" custLinFactNeighborY="-158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65E6C-933D-4FAC-A49F-8C7D54FF9BCD}" type="pres">
      <dgm:prSet presAssocID="{F4C4CBC9-D7A6-40E3-ACB7-852134E63F60}" presName="level3hierChild" presStyleCnt="0"/>
      <dgm:spPr/>
      <dgm:t>
        <a:bodyPr/>
        <a:lstStyle/>
        <a:p>
          <a:endParaRPr lang="ru-RU"/>
        </a:p>
      </dgm:t>
    </dgm:pt>
  </dgm:ptLst>
  <dgm:cxnLst>
    <dgm:cxn modelId="{1D9C1E37-0AC2-491D-B8C9-0A56D8809435}" type="presOf" srcId="{86202BFB-3F68-4F73-A953-A5FCCAB7EE49}" destId="{3414095B-6B34-4F20-B1BD-23D3E1FB3804}" srcOrd="0" destOrd="0" presId="urn:microsoft.com/office/officeart/2008/layout/HorizontalMultiLevelHierarchy"/>
    <dgm:cxn modelId="{24971F0F-1161-4374-855A-AADA565FF4A5}" srcId="{9E65BE7B-4FF9-4706-A245-7C66EE1CBC97}" destId="{F4C4CBC9-D7A6-40E3-ACB7-852134E63F60}" srcOrd="1" destOrd="0" parTransId="{683BC3E0-2D34-495F-92BB-4BCECF8F1E54}" sibTransId="{591D458B-3DA6-4189-A318-0C00BCC444B3}"/>
    <dgm:cxn modelId="{854BF16A-CE31-44DC-9AA1-3225BE61CF68}" srcId="{9E65BE7B-4FF9-4706-A245-7C66EE1CBC97}" destId="{F9B5D3FE-2D54-441C-8753-A101D8B235A6}" srcOrd="0" destOrd="0" parTransId="{E37FDBFB-86C7-4923-81E8-935A089E38CA}" sibTransId="{4B33DFF1-17DA-45B6-AD03-D5CDAF7E034F}"/>
    <dgm:cxn modelId="{055CD375-10FA-4A06-9237-C63D6C4678EF}" type="presOf" srcId="{E37FDBFB-86C7-4923-81E8-935A089E38CA}" destId="{05F11B9C-58A5-4772-ABCF-3D729D384FA5}" srcOrd="0" destOrd="0" presId="urn:microsoft.com/office/officeart/2008/layout/HorizontalMultiLevelHierarchy"/>
    <dgm:cxn modelId="{F2DFC659-ECEC-4154-B00D-1A02DC2D77E0}" type="presOf" srcId="{F4C4CBC9-D7A6-40E3-ACB7-852134E63F60}" destId="{FA70D9E4-ABBD-4BD2-BF1F-44A539D92DA2}" srcOrd="0" destOrd="0" presId="urn:microsoft.com/office/officeart/2008/layout/HorizontalMultiLevelHierarchy"/>
    <dgm:cxn modelId="{9F24F50B-A9FE-4F92-808C-4CA295E33BFF}" type="presOf" srcId="{F9B5D3FE-2D54-441C-8753-A101D8B235A6}" destId="{52041263-9A87-4ACF-B8D5-1B73318EA1E5}" srcOrd="0" destOrd="0" presId="urn:microsoft.com/office/officeart/2008/layout/HorizontalMultiLevelHierarchy"/>
    <dgm:cxn modelId="{497D1875-C64E-4E36-9EA0-14DC68F6DB9D}" type="presOf" srcId="{683BC3E0-2D34-495F-92BB-4BCECF8F1E54}" destId="{89DE9D2C-52CC-427E-8BBB-6F9E7080B19E}" srcOrd="1" destOrd="0" presId="urn:microsoft.com/office/officeart/2008/layout/HorizontalMultiLevelHierarchy"/>
    <dgm:cxn modelId="{8570249D-EA87-4579-B161-7D756347F41B}" srcId="{86202BFB-3F68-4F73-A953-A5FCCAB7EE49}" destId="{9E65BE7B-4FF9-4706-A245-7C66EE1CBC97}" srcOrd="0" destOrd="0" parTransId="{0471E0F7-6912-4C51-938A-05FE7341F614}" sibTransId="{F3DDC945-707E-4FF1-8DC8-7A33D2022AA2}"/>
    <dgm:cxn modelId="{B44FA10E-63C5-402E-9C29-A90225B65666}" type="presOf" srcId="{683BC3E0-2D34-495F-92BB-4BCECF8F1E54}" destId="{197138A1-88CE-41AC-95C3-36C5417E04D5}" srcOrd="0" destOrd="0" presId="urn:microsoft.com/office/officeart/2008/layout/HorizontalMultiLevelHierarchy"/>
    <dgm:cxn modelId="{70874F4C-2D26-4764-9A42-91570DD283DA}" type="presOf" srcId="{E37FDBFB-86C7-4923-81E8-935A089E38CA}" destId="{D33EB41D-0A2C-46B2-86F6-86BEC7A12D8D}" srcOrd="1" destOrd="0" presId="urn:microsoft.com/office/officeart/2008/layout/HorizontalMultiLevelHierarchy"/>
    <dgm:cxn modelId="{C736376D-078D-48AA-86D3-FF5EB207B481}" type="presOf" srcId="{9E65BE7B-4FF9-4706-A245-7C66EE1CBC97}" destId="{C30B9FDE-E51C-4A0E-8793-595F1142EBFB}" srcOrd="0" destOrd="0" presId="urn:microsoft.com/office/officeart/2008/layout/HorizontalMultiLevelHierarchy"/>
    <dgm:cxn modelId="{7EF09757-7F08-489C-9263-51D4B09BE7E2}" type="presParOf" srcId="{3414095B-6B34-4F20-B1BD-23D3E1FB3804}" destId="{094ACA63-415C-4CE4-B21B-89AEE24EBE8E}" srcOrd="0" destOrd="0" presId="urn:microsoft.com/office/officeart/2008/layout/HorizontalMultiLevelHierarchy"/>
    <dgm:cxn modelId="{E8379962-2438-4541-91D0-8BB26B46A5D1}" type="presParOf" srcId="{094ACA63-415C-4CE4-B21B-89AEE24EBE8E}" destId="{C30B9FDE-E51C-4A0E-8793-595F1142EBFB}" srcOrd="0" destOrd="0" presId="urn:microsoft.com/office/officeart/2008/layout/HorizontalMultiLevelHierarchy"/>
    <dgm:cxn modelId="{35B167ED-4F6B-4440-96BD-5DCEE26AE818}" type="presParOf" srcId="{094ACA63-415C-4CE4-B21B-89AEE24EBE8E}" destId="{BABCADE4-CC66-4C32-A1D1-2B91F9598CA2}" srcOrd="1" destOrd="0" presId="urn:microsoft.com/office/officeart/2008/layout/HorizontalMultiLevelHierarchy"/>
    <dgm:cxn modelId="{B243657A-B555-48FE-BCCB-F61A885A12DF}" type="presParOf" srcId="{BABCADE4-CC66-4C32-A1D1-2B91F9598CA2}" destId="{05F11B9C-58A5-4772-ABCF-3D729D384FA5}" srcOrd="0" destOrd="0" presId="urn:microsoft.com/office/officeart/2008/layout/HorizontalMultiLevelHierarchy"/>
    <dgm:cxn modelId="{BC6D2B9D-2B4F-4ED2-9B13-68C0B8B66F8A}" type="presParOf" srcId="{05F11B9C-58A5-4772-ABCF-3D729D384FA5}" destId="{D33EB41D-0A2C-46B2-86F6-86BEC7A12D8D}" srcOrd="0" destOrd="0" presId="urn:microsoft.com/office/officeart/2008/layout/HorizontalMultiLevelHierarchy"/>
    <dgm:cxn modelId="{8242202A-80BB-4E28-9702-5E5B098DB888}" type="presParOf" srcId="{BABCADE4-CC66-4C32-A1D1-2B91F9598CA2}" destId="{749DA64B-EADB-4BF2-A9DC-AF3C2C42571F}" srcOrd="1" destOrd="0" presId="urn:microsoft.com/office/officeart/2008/layout/HorizontalMultiLevelHierarchy"/>
    <dgm:cxn modelId="{D3B7F18A-B22E-4D88-B26F-177CF2360034}" type="presParOf" srcId="{749DA64B-EADB-4BF2-A9DC-AF3C2C42571F}" destId="{52041263-9A87-4ACF-B8D5-1B73318EA1E5}" srcOrd="0" destOrd="0" presId="urn:microsoft.com/office/officeart/2008/layout/HorizontalMultiLevelHierarchy"/>
    <dgm:cxn modelId="{046A3858-11D3-4417-ABDB-B7EF1FCA7371}" type="presParOf" srcId="{749DA64B-EADB-4BF2-A9DC-AF3C2C42571F}" destId="{4A546E0C-825F-4C7A-AE34-1657735962C6}" srcOrd="1" destOrd="0" presId="urn:microsoft.com/office/officeart/2008/layout/HorizontalMultiLevelHierarchy"/>
    <dgm:cxn modelId="{3581E5D7-68AE-4E22-A1E5-B40DD595A667}" type="presParOf" srcId="{BABCADE4-CC66-4C32-A1D1-2B91F9598CA2}" destId="{197138A1-88CE-41AC-95C3-36C5417E04D5}" srcOrd="2" destOrd="0" presId="urn:microsoft.com/office/officeart/2008/layout/HorizontalMultiLevelHierarchy"/>
    <dgm:cxn modelId="{710A0CA6-EDFE-41B2-AE02-426C098205D2}" type="presParOf" srcId="{197138A1-88CE-41AC-95C3-36C5417E04D5}" destId="{89DE9D2C-52CC-427E-8BBB-6F9E7080B19E}" srcOrd="0" destOrd="0" presId="urn:microsoft.com/office/officeart/2008/layout/HorizontalMultiLevelHierarchy"/>
    <dgm:cxn modelId="{E5FA7DDF-52AA-4594-BCBE-F2468E38F6FD}" type="presParOf" srcId="{BABCADE4-CC66-4C32-A1D1-2B91F9598CA2}" destId="{96AB2362-0D9B-46EF-BBAB-F98F0476A3F3}" srcOrd="3" destOrd="0" presId="urn:microsoft.com/office/officeart/2008/layout/HorizontalMultiLevelHierarchy"/>
    <dgm:cxn modelId="{F9B4657D-E7DB-44CA-A24F-AB07E1B11973}" type="presParOf" srcId="{96AB2362-0D9B-46EF-BBAB-F98F0476A3F3}" destId="{FA70D9E4-ABBD-4BD2-BF1F-44A539D92DA2}" srcOrd="0" destOrd="0" presId="urn:microsoft.com/office/officeart/2008/layout/HorizontalMultiLevelHierarchy"/>
    <dgm:cxn modelId="{AB75B68D-B940-4FB8-A2B4-524424A15DD5}" type="presParOf" srcId="{96AB2362-0D9B-46EF-BBAB-F98F0476A3F3}" destId="{4E665E6C-933D-4FAC-A49F-8C7D54FF9B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138A1-88CE-41AC-95C3-36C5417E04D5}">
      <dsp:nvSpPr>
        <dsp:cNvPr id="0" name=""/>
        <dsp:cNvSpPr/>
      </dsp:nvSpPr>
      <dsp:spPr>
        <a:xfrm>
          <a:off x="1985564" y="1425917"/>
          <a:ext cx="1975036" cy="1449410"/>
        </a:xfrm>
        <a:custGeom>
          <a:avLst/>
          <a:gdLst/>
          <a:ahLst/>
          <a:cxnLst/>
          <a:rect l="0" t="0" r="0" b="0"/>
          <a:pathLst>
            <a:path>
              <a:moveTo>
                <a:pt x="0" y="1449410"/>
              </a:moveTo>
              <a:lnTo>
                <a:pt x="987518" y="1449410"/>
              </a:lnTo>
              <a:lnTo>
                <a:pt x="987518" y="0"/>
              </a:lnTo>
              <a:lnTo>
                <a:pt x="1975036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11836" y="2089378"/>
        <a:ext cx="122490" cy="122490"/>
      </dsp:txXfrm>
    </dsp:sp>
    <dsp:sp modelId="{05F11B9C-58A5-4772-ABCF-3D729D384FA5}">
      <dsp:nvSpPr>
        <dsp:cNvPr id="0" name=""/>
        <dsp:cNvSpPr/>
      </dsp:nvSpPr>
      <dsp:spPr>
        <a:xfrm>
          <a:off x="1985564" y="2875328"/>
          <a:ext cx="1975036" cy="138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518" y="0"/>
              </a:lnTo>
              <a:lnTo>
                <a:pt x="987518" y="1386455"/>
              </a:lnTo>
              <a:lnTo>
                <a:pt x="1975036" y="138645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12754" y="3508228"/>
        <a:ext cx="120654" cy="120654"/>
      </dsp:txXfrm>
    </dsp:sp>
    <dsp:sp modelId="{C30B9FDE-E51C-4A0E-8793-595F1142EBFB}">
      <dsp:nvSpPr>
        <dsp:cNvPr id="0" name=""/>
        <dsp:cNvSpPr/>
      </dsp:nvSpPr>
      <dsp:spPr>
        <a:xfrm>
          <a:off x="288035" y="2376271"/>
          <a:ext cx="2396943" cy="998113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Планируемые результаты 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35" y="2376271"/>
        <a:ext cx="2396943" cy="998113"/>
      </dsp:txXfrm>
    </dsp:sp>
    <dsp:sp modelId="{52041263-9A87-4ACF-B8D5-1B73318EA1E5}">
      <dsp:nvSpPr>
        <dsp:cNvPr id="0" name=""/>
        <dsp:cNvSpPr/>
      </dsp:nvSpPr>
      <dsp:spPr>
        <a:xfrm>
          <a:off x="3960600" y="3095971"/>
          <a:ext cx="3273812" cy="233162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включают освоенные обучающимися знания и умения, специфичные для каждой образовательной области, готовность к их применению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0600" y="3095971"/>
        <a:ext cx="3273812" cy="2331623"/>
      </dsp:txXfrm>
    </dsp:sp>
    <dsp:sp modelId="{FA70D9E4-ABBD-4BD2-BF1F-44A539D92DA2}">
      <dsp:nvSpPr>
        <dsp:cNvPr id="0" name=""/>
        <dsp:cNvSpPr/>
      </dsp:nvSpPr>
      <dsp:spPr>
        <a:xfrm>
          <a:off x="3960600" y="2657"/>
          <a:ext cx="3273812" cy="284652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включают индивидуально-личностные качества, социальные и жизненные компетенции обучающегося  и ценностные установки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3960600" y="2657"/>
        <a:ext cx="3273812" cy="2846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5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9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6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4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6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6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0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556792"/>
            <a:ext cx="5902424" cy="21876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Планируемые результаты освоения обучающимися АООП (ФГОС О УО)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О УО (вариант 2)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ичностные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предметные результаты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освоения АООП рассматриваются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возможных (примерных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соответствующих индивидуальным возможностям и специфическим образовательным потребностям обучающихся.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ФГОС О УО (вариант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8208912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1) основы персональной идентичности, осознание своей принадлежности к определенному полу, осознание себя как «Я»;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2) социально-эмоциональное участие в процессе общения и совместной деятельности;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3) формирование социально ориентированного взгляда на окружающий мир в его органичном единстве и разнообразии природной и социальной частей;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4) формирование уважительного отношения к окружающим;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5) овладение начальными навыками адаптации в динамично изменяющемся и развивающемся мире;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6) освоение доступных социальных ролей (обучающегося, сына (дочери), пассажира, покупателя и т.д.), развитие мотивов учебной деятельности и формирование личностного смысла учения;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7) развитие самостоятельности и личной ответственности за свои поступки на основе представлений о нравственных нормах, общепринятых правилах;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8) формирование эстетических потребностей, ценностей и чувств;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9) развитие этических чувств, доброжелательности и эмоционально-нравственной отзывчивости, понимания и сопереживания чувствам других людей;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10) развитие навыков сотрудничества с взрослыми и сверстниками в разных социальных ситуациях, умения не создавать конфликтов и находить выходы из спорных ситуаций;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11) формирование установки на безопасный, здоровый образ жизни, наличие мотивации к труду, работе на результат, бережному отношению к материальным и духовным ценностям</a:t>
            </a:r>
          </a:p>
        </p:txBody>
      </p:sp>
    </p:spTree>
    <p:extLst>
      <p:ext uri="{BB962C8B-B14F-4D97-AF65-F5344CB8AC3E}">
        <p14:creationId xmlns:p14="http://schemas.microsoft.com/office/powerpoint/2010/main" val="33814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освоения обучающимися АООП (вариант 2)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Текущая аттестация </a:t>
            </a:r>
            <a:r>
              <a:rPr lang="ru-RU" dirty="0" smtClean="0"/>
              <a:t>- полугодовое </a:t>
            </a:r>
            <a:r>
              <a:rPr lang="ru-RU" dirty="0"/>
              <a:t>оценивание результатов освоения </a:t>
            </a:r>
            <a:r>
              <a:rPr lang="ru-RU" dirty="0" smtClean="0"/>
              <a:t>СИПР;</a:t>
            </a:r>
          </a:p>
          <a:p>
            <a:pPr algn="just"/>
            <a:r>
              <a:rPr lang="ru-RU" b="1" dirty="0" smtClean="0"/>
              <a:t>Промежуточная (годовая) аттестация - </a:t>
            </a:r>
            <a:r>
              <a:rPr lang="ru-RU" dirty="0" smtClean="0"/>
              <a:t>оценка </a:t>
            </a:r>
            <a:r>
              <a:rPr lang="ru-RU" dirty="0"/>
              <a:t>результатов освоения СИПР и развития жизненных компетенций ребёнка по итогам учебного </a:t>
            </a:r>
            <a:r>
              <a:rPr lang="ru-RU" dirty="0" smtClean="0"/>
              <a:t>года;</a:t>
            </a:r>
          </a:p>
          <a:p>
            <a:pPr algn="just"/>
            <a:r>
              <a:rPr lang="ru-RU" b="1" dirty="0" smtClean="0"/>
              <a:t>Итоговая  аттестация </a:t>
            </a:r>
            <a:r>
              <a:rPr lang="ru-RU" dirty="0"/>
              <a:t> </a:t>
            </a:r>
            <a:r>
              <a:rPr lang="ru-RU" dirty="0" smtClean="0"/>
              <a:t>- достижение </a:t>
            </a:r>
            <a:r>
              <a:rPr lang="ru-RU" dirty="0"/>
              <a:t>результатов освоения СИПР </a:t>
            </a:r>
            <a:r>
              <a:rPr lang="ru-RU" dirty="0" smtClean="0"/>
              <a:t>последнего </a:t>
            </a:r>
            <a:r>
              <a:rPr lang="ru-RU" dirty="0"/>
              <a:t>года </a:t>
            </a:r>
            <a:r>
              <a:rPr lang="ru-RU" dirty="0" smtClean="0"/>
              <a:t>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4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результатов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обучающийся знает и умеет на конец учебного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что из полученных знаний и умений он применяет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насколько активно, адекватно и самостоятельно он их применяет.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6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869560" cy="58326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система целевых установок и ожидаемых результатов освоения программ содержательно раздела АООП.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результаты освоения АООП должны: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связь между требованиями Стандарта, образовательным процессом  и системой оценки результатов освоения АООП;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Являться основой для разработки рабочих программ учебных предметов.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07633"/>
              </p:ext>
            </p:extLst>
          </p:nvPr>
        </p:nvGraphicFramePr>
        <p:xfrm>
          <a:off x="395536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3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Личностные результаты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ФГОС О УО (вариант 1)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1) осознание себя как гражданина России; формирование чувства гордости за свою Родину;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2) формирование уважительного отношения к иному мнению, истории и культуре других народов;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3) развитие адекватных представлений о собственных возможностях, о насущно необходимом жизнеобеспечении;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4) овладение начальными навыками адаптации в динамично изменяющемся и развивающемся мире;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5) овладение социально-бытовыми умениями, используемыми в повседневной жизни;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6) владение навыками коммуникации и принятыми нормами социального взаимодействия;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7) способность к осмыслению социального окружения, своего места в нем, принятие соответствующих возрасту ценностей и социальных ролей;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8) принятие и освоение социальной роли обучающегося, формирование и развитие социально значимых мотивов учебной деятельности;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9) развитие навыков сотрудничества с взрослыми и сверстниками в разных социальных ситуациях;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10) формирование эстетических потребностей, ценностей и чувств;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11) развитие этических чувств, доброжелательности и эмоционально-нравственной отзывчивости, понимания и сопереживания чувствам других людей;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12) 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ценностям;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13) формирование готовности к самостоятельной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6671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ичностных результатов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УО (вариант 1)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личностных результатов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оценку продвижения ребенка в овладении социальными (жизненными) компетенциями, которые, в конечном итоге, составляют основу этих результатов.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Основой оценки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служит: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поведения 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динамики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развития в повседневной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9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О УО (вариант 1)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связаны с овладением обучающимися содержанием каждой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области  и характеризуют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 в усвоении знаний и умений, способность их применять в практической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4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АООП (вариант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определяет два уровня овладения предметными результатами: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обязательным для большинства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9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АООП (вариант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предметных результатов  начинается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полугодия  2-го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1-м полугодии 2 класса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результаты, достигнутые обучающимися не являются основным критерием при принятии решения о  переводе обучающегося в следующий класс.</a:t>
            </a:r>
          </a:p>
        </p:txBody>
      </p:sp>
    </p:spTree>
    <p:extLst>
      <p:ext uri="{BB962C8B-B14F-4D97-AF65-F5344CB8AC3E}">
        <p14:creationId xmlns:p14="http://schemas.microsoft.com/office/powerpoint/2010/main" val="37749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Осуществляется образовательной организацией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 завершению реализации АООП в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2х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испытаний:</a:t>
            </a:r>
          </a:p>
          <a:p>
            <a:pPr marL="0" indent="0" algn="just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комплексная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предметных результатов усвоения обучающимися:</a:t>
            </a:r>
          </a:p>
          <a:p>
            <a:pPr lvl="1"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русского языка;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чтения (литературного чтения);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математики;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основ социальной жизни.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знаний и умений по выбранному профилю труда.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49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169</TotalTime>
  <Words>781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для начальной школы</vt:lpstr>
      <vt:lpstr>Планируемые результаты освоения обучающимися АООП (ФГОС О УО)</vt:lpstr>
      <vt:lpstr>Презентация PowerPoint</vt:lpstr>
      <vt:lpstr>Презентация PowerPoint</vt:lpstr>
      <vt:lpstr>Личностные результаты   ФГОС О УО (вариант 1)</vt:lpstr>
      <vt:lpstr>Оценка личностных результатов  ФГОС О УО (вариант 1) </vt:lpstr>
      <vt:lpstr>Предметные результаты ФГОС О УО (вариант 1) </vt:lpstr>
      <vt:lpstr>Предметные результаты АООП (вариант 1) </vt:lpstr>
      <vt:lpstr>Оценка предметных результатов  АООП (вариант 1) </vt:lpstr>
      <vt:lpstr>Итоговая аттестация </vt:lpstr>
      <vt:lpstr>Планируемые результаты  ФГОС О УО (вариант 2)</vt:lpstr>
      <vt:lpstr>Личностные результаты   ФГОС О УО (вариант 2)</vt:lpstr>
      <vt:lpstr>Оценка освоения обучающимися АООП (вариант 2)</vt:lpstr>
      <vt:lpstr>Система оценки результатов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Планируемые результаты освоения обучающимися АООП (ФГОС О УО)</dc:title>
  <dc:creator>Tanya Basenko</dc:creator>
  <cp:lastModifiedBy>Tanya Basenko</cp:lastModifiedBy>
  <cp:revision>14</cp:revision>
  <dcterms:created xsi:type="dcterms:W3CDTF">2017-03-26T06:14:15Z</dcterms:created>
  <dcterms:modified xsi:type="dcterms:W3CDTF">2017-03-26T17:01:28Z</dcterms:modified>
</cp:coreProperties>
</file>