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46085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/>
              <a:t>Оценка предметных результатов обучающихся в соответствии с ФГОС О УО (1 вариант) в период </a:t>
            </a:r>
            <a:r>
              <a:rPr lang="ru-RU" sz="4800" b="1" dirty="0" err="1" smtClean="0"/>
              <a:t>безотметочного</a:t>
            </a:r>
            <a:r>
              <a:rPr lang="ru-RU" sz="4800" b="1" dirty="0" smtClean="0"/>
              <a:t> обучения.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Предметные результаты: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Достижения в усвоении знаний и умений;</a:t>
            </a:r>
          </a:p>
          <a:p>
            <a:r>
              <a:rPr lang="ru-RU" sz="4400" b="1" dirty="0" smtClean="0"/>
              <a:t>Способность применить их на практике.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b="1" dirty="0"/>
              <a:t>Мониторинг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6550069"/>
              </p:ext>
            </p:extLst>
          </p:nvPr>
        </p:nvGraphicFramePr>
        <p:xfrm>
          <a:off x="539552" y="836712"/>
          <a:ext cx="8280917" cy="5415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2759"/>
                <a:gridCol w="343668"/>
                <a:gridCol w="344885"/>
                <a:gridCol w="346105"/>
                <a:gridCol w="346105"/>
                <a:gridCol w="344885"/>
                <a:gridCol w="344885"/>
                <a:gridCol w="346105"/>
                <a:gridCol w="344885"/>
                <a:gridCol w="346105"/>
                <a:gridCol w="344885"/>
                <a:gridCol w="344885"/>
                <a:gridCol w="344885"/>
                <a:gridCol w="346105"/>
                <a:gridCol w="344885"/>
                <a:gridCol w="344885"/>
              </a:tblGrid>
              <a:tr h="482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математика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8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Ф.И. обучающегося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Место числа в числовом ряду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Соотнесение количества предметов с цифрой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Сравнение чисел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Сравнение чисел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Состав чисел в пределах 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Состав чисел в пределах 10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Сложение в пределах 10</a:t>
                      </a:r>
                      <a:endParaRPr lang="ru-RU" sz="90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Вычитание чисел в пределах 10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Прямой счёт от заданного числа в пределах 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Прямой счёт от заданного числа в пределах 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Обратный счёт от заданного числа в пределах 5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Обратный счёт от заданного числа в пределах 10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Соблюдение орфографического режима в тетради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Понимание условия задачи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</a:rPr>
                        <a:t>Выбор способа решения задачи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 vert="vert27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Арышев Вася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янв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май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Гайдук Ян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Иванников Иван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Корнецов Алёша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Криницын Данил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Кулаков Артём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Макаренко Илья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  <a:tr h="19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5" marR="478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4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1" y="188643"/>
          <a:ext cx="8784979" cy="6408715"/>
        </p:xfrm>
        <a:graphic>
          <a:graphicData uri="http://schemas.openxmlformats.org/drawingml/2006/table">
            <a:tbl>
              <a:tblPr/>
              <a:tblGrid>
                <a:gridCol w="1426885"/>
                <a:gridCol w="325952"/>
                <a:gridCol w="238845"/>
                <a:gridCol w="320332"/>
                <a:gridCol w="238845"/>
                <a:gridCol w="239407"/>
                <a:gridCol w="238845"/>
                <a:gridCol w="238845"/>
                <a:gridCol w="238845"/>
                <a:gridCol w="239407"/>
                <a:gridCol w="320332"/>
                <a:gridCol w="320332"/>
                <a:gridCol w="320332"/>
                <a:gridCol w="320332"/>
                <a:gridCol w="320332"/>
                <a:gridCol w="320332"/>
                <a:gridCol w="320332"/>
                <a:gridCol w="320332"/>
                <a:gridCol w="320332"/>
                <a:gridCol w="238845"/>
                <a:gridCol w="238845"/>
                <a:gridCol w="238845"/>
                <a:gridCol w="239407"/>
                <a:gridCol w="238845"/>
                <a:gridCol w="320332"/>
                <a:gridCol w="320332"/>
                <a:gridCol w="320332"/>
              </a:tblGrid>
              <a:tr h="27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Ф.И. обучающегося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Место числа в числовом ряду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Соотнесение количества предметов с цифрой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Сравнение чисел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Состав чисел в пределах 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Состав чисел в пределах 10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Сумма  разрядных слагаемых до 20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Сложение в пределах 10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Вычитание чисел в пределах 10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Сложение в пределах 20 без перехода через разряд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Вычитание в пределах 20 без перехода через разряд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Сложение в пределах 20 с переходом  через разряд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Вычитание в пределах 20 с переходом  через разряд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Прямой счёт от заданного числа в пределах 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Прямой счёт от заданного числа в пределах 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Обратный счёт от заданного числа в пределах 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Обратный счёт от заданного числа в пределах 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Соблюдение орфографического режима в тетради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Понимание условия  простой задачи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Понимание условия  составной задачи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Выбор способа решения простой задачи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Выбор способа решения составной  задачи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Узнавание изученных геометрических фигур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Вычерчивание изученных геометрических фигур по точкам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Общее количество баллов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Процент усвоения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Арышев Вася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янв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Гайдук Ян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Домрачев Матвей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Криницын Данил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Кулаков Артём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Евменова Ира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Мамитько Кирилл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Локшина Ева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Можин Максим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Панов Артём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Сёмочкин Вася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Щегренёв Влад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524577"/>
            <a:ext cx="8208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навык отсутствует;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помощью учителя с множественными ошибками;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самостоятельно, с ошибками;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самостоятельно, без ошибок.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35 – 50% - </a:t>
            </a:r>
            <a:r>
              <a:rPr lang="ru-RU" sz="4400" b="1" dirty="0" smtClean="0"/>
              <a:t>удовлетворительно;</a:t>
            </a:r>
          </a:p>
          <a:p>
            <a:r>
              <a:rPr lang="ru-RU" sz="4400" b="1" dirty="0" smtClean="0"/>
              <a:t>51 -65% - хорошо;</a:t>
            </a:r>
          </a:p>
          <a:p>
            <a:r>
              <a:rPr lang="ru-RU" sz="4400" b="1" dirty="0" smtClean="0"/>
              <a:t>свыше 65% - отлично.</a:t>
            </a:r>
            <a:endParaRPr lang="ru-RU" sz="4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712967" cy="8807958"/>
        </p:xfrm>
        <a:graphic>
          <a:graphicData uri="http://schemas.openxmlformats.org/drawingml/2006/table">
            <a:tbl>
              <a:tblPr/>
              <a:tblGrid>
                <a:gridCol w="288032"/>
                <a:gridCol w="432048"/>
                <a:gridCol w="3384376"/>
                <a:gridCol w="2291319"/>
                <a:gridCol w="2317192"/>
              </a:tblGrid>
              <a:tr h="168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предметные результаты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Личностные результаты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7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900" b="1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четверть   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Первый десяток. Повторение.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92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 dirty="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«Понятие один, много, за, рядом, ниже, выше, старше, младше.»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-умение читать  и  записывать  числа  в  пределах  20; </a:t>
                      </a:r>
                    </a:p>
                    <a:p>
                      <a:pPr algn="ctr"/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-умение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присчитываать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отсчитывать по 1, 2, 3, 4, 5, 6 в пределах 20 в прямой и обратной последовательности;</a:t>
                      </a:r>
                    </a:p>
                    <a:p>
                      <a:pPr algn="ctr"/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-умение сравнивать числа; </a:t>
                      </a:r>
                    </a:p>
                    <a:p>
                      <a:pPr algn="ctr"/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-знание знаков отношений больше (&gt;), меньше (&lt;), равно (=);</a:t>
                      </a:r>
                    </a:p>
                    <a:p>
                      <a:pPr algn="ctr"/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-знание названия компонентов и результата сложения и вычитания;</a:t>
                      </a:r>
                    </a:p>
                    <a:p>
                      <a:pPr algn="ctr"/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-умение использовать  свойства  арифметических  действий  в  вычислениях (переместительное  свойство  сложения);</a:t>
                      </a:r>
                    </a:p>
                    <a:p>
                      <a:pPr algn="ctr"/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-знание состава чисел из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десятков и единиц;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объснение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своей точки зрения, оценка события;</a:t>
                      </a:r>
                    </a:p>
                    <a:p>
                      <a:pPr algn="ctr"/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спокойная реакция на представителей других народов, их традиции без оскорбления, высмеивания;</a:t>
                      </a:r>
                    </a:p>
                    <a:p>
                      <a:pPr algn="ctr">
                        <a:buFontTx/>
                        <a:buChar char="-"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положительное отношение к своему национальному языку и культуре;</a:t>
                      </a:r>
                    </a:p>
                    <a:p>
                      <a:pPr algn="ctr">
                        <a:buFontTx/>
                        <a:buNone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навыков коммуникации со взрос­лы­ми;</a:t>
                      </a:r>
                    </a:p>
                    <a:p>
                      <a:pPr algn="ctr"/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навыков коммуникации со сверстниками;</a:t>
                      </a:r>
                    </a:p>
                    <a:p>
                      <a:pPr algn="ctr"/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-владение средствами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коммуникации;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838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Понятие «сколько», «который  по счёту». Числовой ряд. Прямой, обратный ряд чисел.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892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Временные понятия «утро, день, вечер, ночь».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46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Состав чисел  </a:t>
                      </a:r>
                      <a:r>
                        <a:rPr lang="ru-RU" sz="1400" b="1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3, 4, 5</a:t>
                      </a: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b="1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6, 7, 8, 9, 10.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46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Понятие «тяжелее, легче».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838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Прибавление, вычитание единицы. Понятие  «столько же» одинаковое количество.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46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Прибавление, вычитание числа 2.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46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Плюс – знак сложения.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46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Минус – знак вычитания.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892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Меры времени: сегодня, вчера, недавно, давно.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46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Задача, её составные части. Решение задач.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900">
                        <a:solidFill>
                          <a:srgbClr val="40404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21.09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0404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Компоненты при сложении.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8803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r>
              <a:rPr lang="ru-RU" sz="5400" b="1" dirty="0" smtClean="0"/>
              <a:t>Спасибо за внимание!</a:t>
            </a:r>
          </a:p>
          <a:p>
            <a:pPr algn="ctr">
              <a:buNone/>
            </a:pP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1031</Words>
  <Application>Microsoft Office PowerPoint</Application>
  <PresentationFormat>Экран (4:3)</PresentationFormat>
  <Paragraphs>705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Оценка предметных результатов обучающихся в соответствии с ФГОС О УО (1 вариант) в период безотметочного обучения. </vt:lpstr>
      <vt:lpstr>Предметные результаты:</vt:lpstr>
      <vt:lpstr>Мониторинг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предметных результатов в период безоценочного обучения. </dc:title>
  <cp:lastModifiedBy>Администратор</cp:lastModifiedBy>
  <cp:revision>49</cp:revision>
  <dcterms:modified xsi:type="dcterms:W3CDTF">2017-04-13T01:09:54Z</dcterms:modified>
</cp:coreProperties>
</file>