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66" r:id="rId8"/>
    <p:sldId id="259" r:id="rId9"/>
    <p:sldId id="260" r:id="rId10"/>
    <p:sldId id="267" r:id="rId11"/>
    <p:sldId id="268" r:id="rId12"/>
    <p:sldId id="269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652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9"/>
            <a:ext cx="9144000" cy="68397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7772400" cy="1012825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effectLst/>
              </a:rPr>
              <a:t>Итоги 1 четверти</a:t>
            </a:r>
            <a:endParaRPr lang="ru-RU" sz="4800" b="1" i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0668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2020-2021 </a:t>
            </a:r>
            <a:r>
              <a:rPr lang="ru-RU" b="1" i="1" dirty="0" err="1" smtClean="0">
                <a:solidFill>
                  <a:schemeClr val="tx1"/>
                </a:solidFill>
              </a:rPr>
              <a:t>уч</a:t>
            </a:r>
            <a:r>
              <a:rPr lang="ru-RU" b="1" i="1" dirty="0" smtClean="0">
                <a:solidFill>
                  <a:schemeClr val="tx1"/>
                </a:solidFill>
              </a:rPr>
              <a:t>. г.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3"/>
          <a:ext cx="9144000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/>
                <a:gridCol w="684000"/>
                <a:gridCol w="756000"/>
                <a:gridCol w="648000"/>
                <a:gridCol w="756000"/>
                <a:gridCol w="756000"/>
                <a:gridCol w="648000"/>
                <a:gridCol w="756000"/>
                <a:gridCol w="756000"/>
                <a:gridCol w="756000"/>
                <a:gridCol w="648000"/>
              </a:tblGrid>
              <a:tr h="1003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1 А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1 БВ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2 А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2 БВ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2ГД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3 А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3 БВ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4 АБ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5 БВ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6 Б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634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СПОРТ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634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ТВОРЧЕСТВО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</a:tr>
              <a:tr h="83634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УСПЕВАЕМОСТЬ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634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ПОВЕДЕНИЕ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</a:tr>
              <a:tr h="83634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ДЕЖУРСТВО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634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ЗОЖ, ФОРМА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</a:tr>
              <a:tr h="836341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ИТОГО: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28</a:t>
                      </a:r>
                    </a:p>
                  </a:txBody>
                  <a:tcPr marL="28575" marR="28575" marT="19050" marB="1905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smtClean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22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21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3"/>
          <a:ext cx="9205733" cy="6879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733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1003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6-7 В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8 Б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8 В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8 Д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9 Б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9 В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9 Д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ГПП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СПОРТ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ТВОРЧЕСТВО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ДОБРЫЕ  ДЕЛА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8575" marR="28575" marT="19050" marB="19050" anchor="ctr"/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УСПЕВАЕМОСТЬ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ПОВЕДЕНИЕ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ДЕЖУРСТВО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ЗОЖ, ФОРМА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</a:tr>
              <a:tr h="836341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ИТОГО: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34</a:t>
                      </a:r>
                    </a:p>
                  </a:txBody>
                  <a:tcPr marL="28575" marR="28575" marT="19050" marB="1905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19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34</a:t>
                      </a:r>
                    </a:p>
                  </a:txBody>
                  <a:tcPr marL="28575" marR="28575" marT="19050" marB="1905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29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3"/>
          <a:ext cx="9205733" cy="6879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733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1003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5 А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6 А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7 А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8 А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8 Г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8 Е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9 А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9 Г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СПОРТ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ТВОРЧЕСТВО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ДОБРЫЕ  ДЕЛА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28575" marR="28575" marT="19050" marB="19050" anchor="ctr"/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УСПЕВАЕМОСТЬ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ПОВЕДЕНИЕ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ДЕЖУРСТВО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ЗОЖ, ФОРМА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</a:tr>
              <a:tr h="836341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ИТОГО: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27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31</a:t>
                      </a:r>
                    </a:p>
                  </a:txBody>
                  <a:tcPr marL="28575" marR="28575" marT="19050" marB="1905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19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26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24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29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</a:rPr>
                        <a:t>27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algn="ctr"/>
            <a:r>
              <a:rPr lang="ru-RU" b="1" i="1" dirty="0" err="1" smtClean="0">
                <a:effectLst/>
              </a:rPr>
              <a:t>ЛучшиЕ</a:t>
            </a:r>
            <a:r>
              <a:rPr lang="ru-RU" b="1" i="1" dirty="0" smtClean="0">
                <a:effectLst/>
              </a:rPr>
              <a:t>  </a:t>
            </a:r>
            <a:r>
              <a:rPr lang="ru-RU" b="1" i="1" dirty="0" err="1" smtClean="0">
                <a:effectLst/>
              </a:rPr>
              <a:t>классЫ</a:t>
            </a:r>
            <a:r>
              <a:rPr lang="ru-RU" b="1" i="1" dirty="0" smtClean="0">
                <a:effectLst/>
              </a:rPr>
              <a:t>  в 1 чт.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2 «А» – </a:t>
            </a:r>
            <a:r>
              <a:rPr lang="ru-RU" sz="2400" b="1" dirty="0" smtClean="0"/>
              <a:t>классный руководитель  Лебедева Н.В.</a:t>
            </a:r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r>
              <a:rPr lang="ru-RU" b="1" dirty="0" smtClean="0"/>
              <a:t>8 «Б» – </a:t>
            </a:r>
            <a:r>
              <a:rPr lang="ru-RU" sz="2400" b="1" dirty="0" smtClean="0"/>
              <a:t>классный руководитель Кривченко Н.А.</a:t>
            </a:r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r>
              <a:rPr lang="ru-RU" b="1" dirty="0" smtClean="0"/>
              <a:t>8 «Д » – </a:t>
            </a:r>
            <a:r>
              <a:rPr lang="ru-RU" sz="2400" b="1" dirty="0" smtClean="0"/>
              <a:t>классный руководитель Прохорова Ю.Л., </a:t>
            </a:r>
          </a:p>
          <a:p>
            <a:pPr algn="ctr">
              <a:buNone/>
            </a:pPr>
            <a:r>
              <a:rPr lang="ru-RU" sz="2400" b="1" dirty="0" smtClean="0"/>
              <a:t>воспитатель Шарыпова Т.В.</a:t>
            </a:r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r>
              <a:rPr lang="ru-RU" b="1" dirty="0" smtClean="0"/>
              <a:t>7 «А» – </a:t>
            </a:r>
            <a:r>
              <a:rPr lang="ru-RU" sz="2400" b="1" dirty="0" smtClean="0"/>
              <a:t>классный руководитель </a:t>
            </a:r>
            <a:r>
              <a:rPr lang="ru-RU" sz="2400" b="1" dirty="0" err="1" smtClean="0"/>
              <a:t>Любочко</a:t>
            </a:r>
            <a:r>
              <a:rPr lang="ru-RU" sz="2400" b="1" dirty="0" smtClean="0"/>
              <a:t> А.Н.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4343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</a:rPr>
              <a:t>БЕРЕГИТЕ  СЕБЯ!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ДО ВСТРЕЧИ ПОСЛЕ КАНИКУЛ!</a:t>
            </a:r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effectLst/>
              </a:rPr>
              <a:t>ДЕНЬ ЗНАНИЙ</a:t>
            </a:r>
            <a:endParaRPr lang="ru-RU" b="1" i="1" dirty="0">
              <a:effectLst/>
            </a:endParaRPr>
          </a:p>
        </p:txBody>
      </p:sp>
      <p:pic>
        <p:nvPicPr>
          <p:cNvPr id="4" name="Содержимое 3" descr="1 сентябр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00" y="2971800"/>
            <a:ext cx="4458208" cy="3343656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" y="1295400"/>
            <a:ext cx="868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первый день осени по традиции для всех школьников наша школа вновь распахнула свои гостеприимные  двери. </a:t>
            </a:r>
          </a:p>
          <a:p>
            <a:r>
              <a:rPr lang="ru-RU" sz="2000" dirty="0" smtClean="0"/>
              <a:t>В классах прошли праздничные классные часы, а ученики 1 «А», 1 «Б» и 1 «В» классов смогли посмотреть великолепное театрализованное представление в актовом зале школы.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2971800"/>
            <a:ext cx="441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Там ребят встретили сказочные герои: Царь, Иван Царевич и добрая сказительница. Вместе со своей учительницей Марией Павловной, ребята смогли помочь Ивану Царевичу собрать портфель и отправиться в школу. </a:t>
            </a:r>
          </a:p>
          <a:p>
            <a:endParaRPr lang="ru-RU" sz="2000" dirty="0" smtClean="0"/>
          </a:p>
          <a:p>
            <a:r>
              <a:rPr lang="ru-RU" sz="2000" dirty="0" smtClean="0"/>
              <a:t>Все первоклассники получили маленькие подарки.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effectLst/>
              </a:rPr>
              <a:t>МЕСЯЧНИК  БЕЗОПАСНОСТИ</a:t>
            </a:r>
            <a:endParaRPr lang="ru-RU" b="1" i="1" dirty="0">
              <a:effectLst/>
            </a:endParaRPr>
          </a:p>
        </p:txBody>
      </p:sp>
      <p:pic>
        <p:nvPicPr>
          <p:cNvPr id="7" name="Содержимое 6" descr="8б пдд.jpg"/>
          <p:cNvPicPr>
            <a:picLocks noGrp="1" noChangeAspect="1"/>
          </p:cNvPicPr>
          <p:nvPr>
            <p:ph idx="1"/>
          </p:nvPr>
        </p:nvPicPr>
        <p:blipFill>
          <a:blip r:embed="rId2"/>
          <a:srcRect l="14083" t="37040" b="9084"/>
          <a:stretch>
            <a:fillRect/>
          </a:stretch>
        </p:blipFill>
        <p:spPr>
          <a:xfrm>
            <a:off x="228600" y="1066800"/>
            <a:ext cx="3372130" cy="2819400"/>
          </a:xfrm>
        </p:spPr>
      </p:pic>
      <p:sp>
        <p:nvSpPr>
          <p:cNvPr id="5" name="Прямоугольник 4"/>
          <p:cNvSpPr/>
          <p:nvPr/>
        </p:nvSpPr>
        <p:spPr>
          <a:xfrm>
            <a:off x="3733800" y="1066800"/>
            <a:ext cx="5181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Ребята весь сентябрь повторяли теорию и закрепляли на практике все виды безопасности: правила дорожного движения, личную гигиену, поведение при ЧС и угрозах терроризма, интернет-безопасность.</a:t>
            </a:r>
          </a:p>
          <a:p>
            <a:endParaRPr lang="ru-RU" sz="2000" dirty="0" smtClean="0"/>
          </a:p>
          <a:p>
            <a:r>
              <a:rPr lang="ru-RU" sz="2000" dirty="0" smtClean="0"/>
              <a:t>В конце месяца прошел смотр «Уголков безопасности» в классах и проверка «дорожных карт учащихся». </a:t>
            </a:r>
          </a:p>
          <a:p>
            <a:r>
              <a:rPr lang="ru-RU" sz="2000" dirty="0" smtClean="0"/>
              <a:t>Наиболее полно «Уголок безопасности» был представлен у 8 «Б» класса. </a:t>
            </a:r>
          </a:p>
          <a:p>
            <a:r>
              <a:rPr lang="ru-RU" sz="2000" dirty="0" smtClean="0"/>
              <a:t>7 «А» </a:t>
            </a:r>
            <a:r>
              <a:rPr lang="ru-RU" sz="2000" dirty="0" err="1" smtClean="0"/>
              <a:t>кл</a:t>
            </a:r>
            <a:r>
              <a:rPr lang="ru-RU" sz="2000" dirty="0" smtClean="0"/>
              <a:t>. – несомненный лидер в наличии «Дорожных карт учащихся». </a:t>
            </a:r>
          </a:p>
          <a:p>
            <a:endParaRPr lang="ru-RU" sz="2000" dirty="0" smtClean="0"/>
          </a:p>
          <a:p>
            <a:r>
              <a:rPr lang="ru-RU" sz="2000" dirty="0" smtClean="0"/>
              <a:t>А классные руководители 2 «Б-В» и 4 «А-Б» </a:t>
            </a:r>
            <a:r>
              <a:rPr lang="ru-RU" sz="2000" dirty="0" err="1" smtClean="0"/>
              <a:t>кл</a:t>
            </a:r>
            <a:r>
              <a:rPr lang="ru-RU" sz="2000" dirty="0" smtClean="0"/>
              <a:t>. своими руками сделали замечательные пособия по ПДД.</a:t>
            </a:r>
            <a:endParaRPr lang="ru-RU" dirty="0"/>
          </a:p>
        </p:txBody>
      </p:sp>
      <p:pic>
        <p:nvPicPr>
          <p:cNvPr id="8" name="Рисунок 7" descr="4аб пдд.jpg"/>
          <p:cNvPicPr>
            <a:picLocks noChangeAspect="1"/>
          </p:cNvPicPr>
          <p:nvPr/>
        </p:nvPicPr>
        <p:blipFill>
          <a:blip r:embed="rId3"/>
          <a:srcRect t="18889" b="24444"/>
          <a:stretch>
            <a:fillRect/>
          </a:stretch>
        </p:blipFill>
        <p:spPr>
          <a:xfrm>
            <a:off x="228600" y="3962400"/>
            <a:ext cx="3402105" cy="2570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effectLst/>
              </a:rPr>
              <a:t>ДЕНЬ УЧИТЕЛЯ</a:t>
            </a:r>
            <a:endParaRPr lang="ru-RU" b="1" i="1" dirty="0">
              <a:effectLst/>
            </a:endParaRPr>
          </a:p>
        </p:txBody>
      </p:sp>
      <p:pic>
        <p:nvPicPr>
          <p:cNvPr id="4" name="Содержимое 3" descr="8Б открыт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1250"/>
          <a:stretch>
            <a:fillRect/>
          </a:stretch>
        </p:blipFill>
        <p:spPr>
          <a:xfrm>
            <a:off x="533400" y="1143000"/>
            <a:ext cx="3483429" cy="2057400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1371600"/>
            <a:ext cx="43434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Начальные классы и классы «Особый ребенок» провели интересные мероприятия, посвященные профессии учитель.</a:t>
            </a:r>
          </a:p>
          <a:p>
            <a:endParaRPr lang="ru-RU" sz="2000" dirty="0" smtClean="0"/>
          </a:p>
          <a:p>
            <a:r>
              <a:rPr lang="ru-RU" sz="2000" dirty="0" smtClean="0"/>
              <a:t>Ученики старших классов записали для педагогов школы трогательные видео-поздравления. </a:t>
            </a:r>
          </a:p>
          <a:p>
            <a:endParaRPr lang="ru-RU" sz="2000" dirty="0" smtClean="0"/>
          </a:p>
          <a:p>
            <a:r>
              <a:rPr lang="ru-RU" sz="2000" dirty="0" smtClean="0"/>
              <a:t>Приятным сюрпризом для педагогов стало видео-поздравление от родительского коллектива.</a:t>
            </a:r>
          </a:p>
          <a:p>
            <a:endParaRPr lang="ru-RU" sz="2000" dirty="0" smtClean="0"/>
          </a:p>
          <a:p>
            <a:r>
              <a:rPr lang="ru-RU" sz="2000" dirty="0" smtClean="0"/>
              <a:t>Всем учителям подарили открытки, сделанные руками детей.</a:t>
            </a:r>
          </a:p>
          <a:p>
            <a:endParaRPr lang="ru-RU" dirty="0"/>
          </a:p>
        </p:txBody>
      </p:sp>
      <p:pic>
        <p:nvPicPr>
          <p:cNvPr id="6" name="Рисунок 5" descr="8Д плакат.jpg"/>
          <p:cNvPicPr>
            <a:picLocks noChangeAspect="1"/>
          </p:cNvPicPr>
          <p:nvPr/>
        </p:nvPicPr>
        <p:blipFill>
          <a:blip r:embed="rId3"/>
          <a:srcRect l="29167" t="25556" r="20833" b="35555"/>
          <a:stretch>
            <a:fillRect/>
          </a:stretch>
        </p:blipFill>
        <p:spPr>
          <a:xfrm rot="16200000">
            <a:off x="-301625" y="4035425"/>
            <a:ext cx="3276600" cy="1911350"/>
          </a:xfrm>
          <a:prstGeom prst="rect">
            <a:avLst/>
          </a:prstGeom>
        </p:spPr>
      </p:pic>
      <p:pic>
        <p:nvPicPr>
          <p:cNvPr id="7" name="Рисунок 6" descr="ГПП.jpg"/>
          <p:cNvPicPr>
            <a:picLocks noChangeAspect="1"/>
          </p:cNvPicPr>
          <p:nvPr/>
        </p:nvPicPr>
        <p:blipFill>
          <a:blip r:embed="rId4" cstate="print"/>
          <a:srcRect r="22481"/>
          <a:stretch>
            <a:fillRect/>
          </a:stretch>
        </p:blipFill>
        <p:spPr>
          <a:xfrm>
            <a:off x="2362200" y="3352800"/>
            <a:ext cx="19050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effectLst/>
              </a:rPr>
              <a:t>Самый спортивный класс 6-9</a:t>
            </a:r>
            <a:endParaRPr lang="ru-RU" b="1" i="1" dirty="0">
              <a:effectLst/>
            </a:endParaRPr>
          </a:p>
        </p:txBody>
      </p:sp>
      <p:pic>
        <p:nvPicPr>
          <p:cNvPr id="4" name="Содержимое 3" descr="сс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8622" b="7401"/>
          <a:stretch>
            <a:fillRect/>
          </a:stretch>
        </p:blipFill>
        <p:spPr>
          <a:xfrm>
            <a:off x="152400" y="1828800"/>
            <a:ext cx="3501666" cy="37338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33800" y="1295400"/>
            <a:ext cx="54102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С 5 по 9 октября в нашей школе прошел традиционный конкурс «Самый спортивный класс» среди 6-9 классов.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Классы соревновались отдельно друг от друга, но выполняли одинаковые задания.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В число заданных упражнений вошли такие, как: командный прыжок в длину с места, прыжки на скакалке, упражнение на пресс, отжимание и эстафета по кругу.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 разных упражнениях лидировали разные классы, но в итоге, победителями стали: </a:t>
            </a:r>
          </a:p>
          <a:p>
            <a:pPr algn="ctr">
              <a:buNone/>
            </a:pPr>
            <a:r>
              <a:rPr lang="ru-RU" sz="2000" b="1" u="sng" dirty="0" smtClean="0">
                <a:solidFill>
                  <a:schemeClr val="tx1"/>
                </a:solidFill>
              </a:rPr>
              <a:t>1 место – 8Г; </a:t>
            </a:r>
          </a:p>
          <a:p>
            <a:pPr algn="ctr">
              <a:buNone/>
            </a:pPr>
            <a:r>
              <a:rPr lang="ru-RU" sz="2000" b="1" u="sng" dirty="0" smtClean="0">
                <a:solidFill>
                  <a:schemeClr val="tx1"/>
                </a:solidFill>
              </a:rPr>
              <a:t>2 место – 9А; </a:t>
            </a:r>
          </a:p>
          <a:p>
            <a:pPr algn="ctr">
              <a:buNone/>
            </a:pPr>
            <a:r>
              <a:rPr lang="ru-RU" sz="2000" b="1" u="sng" dirty="0" smtClean="0">
                <a:solidFill>
                  <a:schemeClr val="tx1"/>
                </a:solidFill>
              </a:rPr>
              <a:t>3 место – 8Е  </a:t>
            </a:r>
            <a:endParaRPr lang="ru-RU" sz="20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effectLst/>
              </a:rPr>
              <a:t>ПРАЗДНИК ОСЕНИ</a:t>
            </a:r>
            <a:endParaRPr lang="ru-RU" b="1" i="1" dirty="0">
              <a:effectLst/>
            </a:endParaRPr>
          </a:p>
        </p:txBody>
      </p:sp>
      <p:pic>
        <p:nvPicPr>
          <p:cNvPr id="6" name="Содержимое 5" descr="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2366" b="14516"/>
          <a:stretch>
            <a:fillRect/>
          </a:stretch>
        </p:blipFill>
        <p:spPr>
          <a:xfrm>
            <a:off x="0" y="3657600"/>
            <a:ext cx="2460685" cy="32004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81600" y="1143000"/>
            <a:ext cx="3962400" cy="297180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 октябре в классах «Особый ребенок» прошли тематические мероприятия про осень. Ребята делали поделки, рисовали, играли в тематические подвижные игры и отгадывали загадки.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 переходе школы была организованна выставка творческих работ учащихся «Осенний вернисаж»</a:t>
            </a:r>
          </a:p>
          <a:p>
            <a:endParaRPr lang="ru-RU" dirty="0"/>
          </a:p>
        </p:txBody>
      </p:sp>
      <p:pic>
        <p:nvPicPr>
          <p:cNvPr id="8" name="Рисунок 7" descr="20200925_140126.jpg"/>
          <p:cNvPicPr>
            <a:picLocks noChangeAspect="1"/>
          </p:cNvPicPr>
          <p:nvPr/>
        </p:nvPicPr>
        <p:blipFill>
          <a:blip r:embed="rId3" cstate="print"/>
          <a:srcRect l="15833" r="27500"/>
          <a:stretch>
            <a:fillRect/>
          </a:stretch>
        </p:blipFill>
        <p:spPr>
          <a:xfrm rot="5400000">
            <a:off x="2888036" y="4808164"/>
            <a:ext cx="2057400" cy="2042272"/>
          </a:xfrm>
          <a:prstGeom prst="rect">
            <a:avLst/>
          </a:prstGeom>
        </p:spPr>
      </p:pic>
      <p:pic>
        <p:nvPicPr>
          <p:cNvPr id="9" name="Рисунок 8" descr="aYVIwtrJF5Y.jpg"/>
          <p:cNvPicPr>
            <a:picLocks noChangeAspect="1"/>
          </p:cNvPicPr>
          <p:nvPr/>
        </p:nvPicPr>
        <p:blipFill>
          <a:blip r:embed="rId4" cstate="print"/>
          <a:srcRect l="7037" t="31944" r="8000" b="36667"/>
          <a:stretch>
            <a:fillRect/>
          </a:stretch>
        </p:blipFill>
        <p:spPr>
          <a:xfrm>
            <a:off x="2895600" y="3276600"/>
            <a:ext cx="2819400" cy="1388806"/>
          </a:xfrm>
          <a:prstGeom prst="rect">
            <a:avLst/>
          </a:prstGeom>
        </p:spPr>
      </p:pic>
      <p:pic>
        <p:nvPicPr>
          <p:cNvPr id="10" name="Рисунок 9" descr="CpS9w2JyVAg.jpg"/>
          <p:cNvPicPr>
            <a:picLocks noChangeAspect="1"/>
          </p:cNvPicPr>
          <p:nvPr/>
        </p:nvPicPr>
        <p:blipFill>
          <a:blip r:embed="rId5" cstate="print"/>
          <a:srcRect t="13333" b="13333"/>
          <a:stretch>
            <a:fillRect/>
          </a:stretch>
        </p:blipFill>
        <p:spPr>
          <a:xfrm>
            <a:off x="5257800" y="4720590"/>
            <a:ext cx="3886200" cy="2137410"/>
          </a:xfrm>
          <a:prstGeom prst="rect">
            <a:avLst/>
          </a:prstGeom>
        </p:spPr>
      </p:pic>
      <p:pic>
        <p:nvPicPr>
          <p:cNvPr id="11" name="Рисунок 10" descr="IMG_0536.JPG"/>
          <p:cNvPicPr>
            <a:picLocks noChangeAspect="1"/>
          </p:cNvPicPr>
          <p:nvPr/>
        </p:nvPicPr>
        <p:blipFill>
          <a:blip r:embed="rId6" cstate="print"/>
          <a:srcRect b="12281"/>
          <a:stretch>
            <a:fillRect/>
          </a:stretch>
        </p:blipFill>
        <p:spPr>
          <a:xfrm>
            <a:off x="0" y="1295400"/>
            <a:ext cx="2895600" cy="1905000"/>
          </a:xfrm>
          <a:prstGeom prst="rect">
            <a:avLst/>
          </a:prstGeom>
        </p:spPr>
      </p:pic>
      <p:pic>
        <p:nvPicPr>
          <p:cNvPr id="12" name="Рисунок 11" descr="осень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9000" y="1219200"/>
            <a:ext cx="142875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rc_mi" descr="http://cpmssraduga.ucoz.ru/rad.jpg"/>
          <p:cNvPicPr>
            <a:picLocks noGrp="1"/>
          </p:cNvPicPr>
          <p:nvPr>
            <p:ph idx="1"/>
          </p:nvPr>
        </p:nvPicPr>
        <p:blipFill>
          <a:blip r:embed="rId2"/>
          <a:srcRect l="2417" r="333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22838"/>
            <a:ext cx="9144000" cy="19351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C00000"/>
                </a:solidFill>
                <a:effectLst/>
              </a:rPr>
              <a:t>ПУТЕШЕСТВИЕ </a:t>
            </a:r>
            <a:br>
              <a:rPr lang="ru-RU" sz="5400" b="1" dirty="0" smtClean="0">
                <a:solidFill>
                  <a:srgbClr val="C00000"/>
                </a:solidFill>
                <a:effectLst/>
              </a:rPr>
            </a:br>
            <a:r>
              <a:rPr lang="ru-RU" sz="5400" b="1" dirty="0" smtClean="0">
                <a:solidFill>
                  <a:srgbClr val="C00000"/>
                </a:solidFill>
                <a:effectLst/>
              </a:rPr>
              <a:t>ПО   </a:t>
            </a:r>
            <a:r>
              <a:rPr lang="ru-RU" sz="7200" b="1" dirty="0" smtClean="0">
                <a:solidFill>
                  <a:srgbClr val="C00000"/>
                </a:solidFill>
                <a:effectLst/>
              </a:rPr>
              <a:t>Р</a:t>
            </a:r>
            <a:r>
              <a:rPr lang="ru-RU" sz="72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А</a:t>
            </a:r>
            <a:r>
              <a:rPr lang="ru-RU" sz="7200" b="1" dirty="0" smtClean="0">
                <a:solidFill>
                  <a:srgbClr val="FFC000"/>
                </a:solidFill>
                <a:effectLst/>
              </a:rPr>
              <a:t>Д</a:t>
            </a:r>
            <a:r>
              <a:rPr lang="ru-RU" sz="7200" b="1" dirty="0" smtClean="0">
                <a:solidFill>
                  <a:srgbClr val="00B050"/>
                </a:solidFill>
                <a:effectLst/>
              </a:rPr>
              <a:t>У</a:t>
            </a:r>
            <a:r>
              <a:rPr lang="ru-RU" sz="7200" b="1" dirty="0" smtClean="0">
                <a:solidFill>
                  <a:srgbClr val="0070C0"/>
                </a:solidFill>
                <a:effectLst/>
              </a:rPr>
              <a:t>Г</a:t>
            </a:r>
            <a:r>
              <a:rPr lang="ru-RU" sz="7200" b="1" dirty="0" smtClean="0">
                <a:solidFill>
                  <a:srgbClr val="002060"/>
                </a:solidFill>
                <a:effectLst/>
              </a:rPr>
              <a:t>Е </a:t>
            </a:r>
            <a:r>
              <a:rPr lang="ru-RU" sz="7200" b="1" dirty="0" smtClean="0">
                <a:solidFill>
                  <a:srgbClr val="7030A0"/>
                </a:solidFill>
                <a:effectLst/>
              </a:rPr>
              <a:t>!</a:t>
            </a:r>
            <a:endParaRPr lang="ru-RU" sz="54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/>
              </a:rPr>
              <a:t>Лучшие ученики класса  в 1 чт.</a:t>
            </a:r>
            <a:endParaRPr lang="ru-RU" i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Семенова Софья – 1 «Б»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Щербаков Савелий – 2 «В»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Веселова Ева – 4 «А»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Сазонов Арсений – 4 «А»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  <a:r>
              <a:rPr lang="ru-RU" sz="1800" dirty="0" err="1" smtClean="0">
                <a:solidFill>
                  <a:schemeClr val="tx1"/>
                </a:solidFill>
              </a:rPr>
              <a:t>Пиджакова</a:t>
            </a:r>
            <a:r>
              <a:rPr lang="ru-RU" sz="1800" dirty="0" smtClean="0">
                <a:solidFill>
                  <a:schemeClr val="tx1"/>
                </a:solidFill>
              </a:rPr>
              <a:t> Полина – 4 «Б»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Шульгина </a:t>
            </a:r>
            <a:r>
              <a:rPr lang="ru-RU" sz="1800" dirty="0" err="1" smtClean="0">
                <a:solidFill>
                  <a:schemeClr val="tx1"/>
                </a:solidFill>
              </a:rPr>
              <a:t>Ульяна</a:t>
            </a:r>
            <a:r>
              <a:rPr lang="ru-RU" sz="1800" dirty="0" smtClean="0">
                <a:solidFill>
                  <a:schemeClr val="tx1"/>
                </a:solidFill>
              </a:rPr>
              <a:t> – 5 «А»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  <a:r>
              <a:rPr lang="ru-RU" sz="1800" dirty="0" err="1" smtClean="0">
                <a:solidFill>
                  <a:schemeClr val="tx1"/>
                </a:solidFill>
              </a:rPr>
              <a:t>Кубрин</a:t>
            </a:r>
            <a:r>
              <a:rPr lang="ru-RU" sz="1800" dirty="0" smtClean="0">
                <a:solidFill>
                  <a:schemeClr val="tx1"/>
                </a:solidFill>
              </a:rPr>
              <a:t> Владимир – 5 «А»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Беляев Иван – 5 «Б»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Гайдук Ян – 6 «А»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Евменова Ирина – 6 «А»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  <a:r>
              <a:rPr lang="ru-RU" sz="1800" dirty="0" err="1" smtClean="0">
                <a:solidFill>
                  <a:schemeClr val="tx1"/>
                </a:solidFill>
              </a:rPr>
              <a:t>Жаткин</a:t>
            </a:r>
            <a:r>
              <a:rPr lang="ru-RU" sz="1800" dirty="0" smtClean="0">
                <a:solidFill>
                  <a:schemeClr val="tx1"/>
                </a:solidFill>
              </a:rPr>
              <a:t> Кирилл – 6 «А»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Локшина Ева – 6 «А»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Кольцова Софья – 6 «Б»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  <a:r>
              <a:rPr lang="ru-RU" sz="1800" dirty="0" err="1" smtClean="0">
                <a:solidFill>
                  <a:schemeClr val="tx1"/>
                </a:solidFill>
              </a:rPr>
              <a:t>Можин</a:t>
            </a:r>
            <a:r>
              <a:rPr lang="ru-RU" sz="1800" dirty="0" smtClean="0">
                <a:solidFill>
                  <a:schemeClr val="tx1"/>
                </a:solidFill>
              </a:rPr>
              <a:t> Максим – 6 «Б»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  <a:r>
              <a:rPr lang="ru-RU" sz="1800" dirty="0" err="1" smtClean="0">
                <a:solidFill>
                  <a:schemeClr val="tx1"/>
                </a:solidFill>
              </a:rPr>
              <a:t>Самков</a:t>
            </a:r>
            <a:r>
              <a:rPr lang="ru-RU" sz="1800" dirty="0" smtClean="0">
                <a:solidFill>
                  <a:schemeClr val="tx1"/>
                </a:solidFill>
              </a:rPr>
              <a:t> Александр – 6 «Б»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Назаров Андрей – 7 «А»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  <a:r>
              <a:rPr lang="ru-RU" sz="1800" dirty="0" err="1" smtClean="0">
                <a:solidFill>
                  <a:schemeClr val="tx1"/>
                </a:solidFill>
              </a:rPr>
              <a:t>Димитренко</a:t>
            </a:r>
            <a:r>
              <a:rPr lang="ru-RU" sz="1800" dirty="0" smtClean="0">
                <a:solidFill>
                  <a:schemeClr val="tx1"/>
                </a:solidFill>
              </a:rPr>
              <a:t> Евгения – 7 «А»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</a:p>
          <a:p>
            <a:pPr algn="ctr">
              <a:buNone/>
            </a:pPr>
            <a:r>
              <a:rPr lang="ru-RU" sz="1800" dirty="0" err="1" smtClean="0">
                <a:solidFill>
                  <a:schemeClr val="tx1"/>
                </a:solidFill>
              </a:rPr>
              <a:t>Бархатова</a:t>
            </a:r>
            <a:r>
              <a:rPr lang="ru-RU" sz="1800" dirty="0" smtClean="0">
                <a:solidFill>
                  <a:schemeClr val="tx1"/>
                </a:solidFill>
              </a:rPr>
              <a:t> Анастасия – 8 «А»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  <a:r>
              <a:rPr lang="ru-RU" sz="1800" dirty="0" err="1" smtClean="0">
                <a:solidFill>
                  <a:schemeClr val="tx1"/>
                </a:solidFill>
              </a:rPr>
              <a:t>Дуркин</a:t>
            </a:r>
            <a:r>
              <a:rPr lang="ru-RU" sz="1800" dirty="0" smtClean="0">
                <a:solidFill>
                  <a:schemeClr val="tx1"/>
                </a:solidFill>
              </a:rPr>
              <a:t> Евгений – 8 «В»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Осипова Наталья – 8 «В»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Белов Иван – 8 «Г»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Григорьев Даниил – 8 «Г»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  <a:r>
              <a:rPr lang="ru-RU" sz="1800" dirty="0" err="1" smtClean="0">
                <a:solidFill>
                  <a:schemeClr val="tx1"/>
                </a:solidFill>
              </a:rPr>
              <a:t>Недошковский</a:t>
            </a:r>
            <a:r>
              <a:rPr lang="ru-RU" sz="1800" dirty="0" smtClean="0">
                <a:solidFill>
                  <a:schemeClr val="tx1"/>
                </a:solidFill>
              </a:rPr>
              <a:t> Александр – 8 «Г»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Приведённый Максим – 8 «Г»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  <a:r>
              <a:rPr lang="ru-RU" sz="1800" dirty="0" err="1" smtClean="0">
                <a:solidFill>
                  <a:schemeClr val="tx1"/>
                </a:solidFill>
              </a:rPr>
              <a:t>Тютюнник</a:t>
            </a:r>
            <a:r>
              <a:rPr lang="ru-RU" sz="1800" dirty="0" smtClean="0">
                <a:solidFill>
                  <a:schemeClr val="tx1"/>
                </a:solidFill>
              </a:rPr>
              <a:t> Александра – 8 «Д»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</a:p>
          <a:p>
            <a:pPr algn="ctr">
              <a:buNone/>
            </a:pPr>
            <a:r>
              <a:rPr lang="ru-RU" sz="1800" dirty="0" err="1" smtClean="0">
                <a:solidFill>
                  <a:schemeClr val="tx1"/>
                </a:solidFill>
              </a:rPr>
              <a:t>Килина</a:t>
            </a:r>
            <a:r>
              <a:rPr lang="ru-RU" sz="1800" dirty="0" smtClean="0">
                <a:solidFill>
                  <a:schemeClr val="tx1"/>
                </a:solidFill>
              </a:rPr>
              <a:t> Анастасия – 8 «Е»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Богданов Данил – 9 «А»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  <a:r>
              <a:rPr lang="ru-RU" sz="1800" dirty="0" err="1" smtClean="0">
                <a:solidFill>
                  <a:schemeClr val="tx1"/>
                </a:solidFill>
              </a:rPr>
              <a:t>Жмаев</a:t>
            </a:r>
            <a:r>
              <a:rPr lang="ru-RU" sz="1800" dirty="0" smtClean="0">
                <a:solidFill>
                  <a:schemeClr val="tx1"/>
                </a:solidFill>
              </a:rPr>
              <a:t> Александр – 9 «А»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Соколовский Максим – 9 «А»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  <a:r>
              <a:rPr lang="ru-RU" sz="1800" dirty="0" err="1" smtClean="0">
                <a:solidFill>
                  <a:schemeClr val="tx1"/>
                </a:solidFill>
              </a:rPr>
              <a:t>Асадуллаев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Сенан</a:t>
            </a:r>
            <a:r>
              <a:rPr lang="ru-RU" sz="1800" dirty="0" smtClean="0">
                <a:solidFill>
                  <a:schemeClr val="tx1"/>
                </a:solidFill>
              </a:rPr>
              <a:t> – 9 «Б»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Будин Егор – 9 «Б»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Глазунова Дарья – 9 «Б»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Исаков Дмитрий – 9 «Б»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  <a:r>
              <a:rPr lang="ru-RU" sz="1800" dirty="0" err="1" smtClean="0">
                <a:solidFill>
                  <a:schemeClr val="tx1"/>
                </a:solidFill>
              </a:rPr>
              <a:t>Слесарев</a:t>
            </a:r>
            <a:r>
              <a:rPr lang="ru-RU" sz="1800" dirty="0" smtClean="0">
                <a:solidFill>
                  <a:schemeClr val="tx1"/>
                </a:solidFill>
              </a:rPr>
              <a:t> Артем – 9 «Б»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</a:p>
          <a:p>
            <a:pPr algn="ctr">
              <a:buNone/>
            </a:pPr>
            <a:r>
              <a:rPr lang="ru-RU" sz="1800" dirty="0" err="1" smtClean="0">
                <a:solidFill>
                  <a:schemeClr val="tx1"/>
                </a:solidFill>
              </a:rPr>
              <a:t>Булахтин</a:t>
            </a:r>
            <a:r>
              <a:rPr lang="ru-RU" sz="1800" dirty="0" smtClean="0">
                <a:solidFill>
                  <a:schemeClr val="tx1"/>
                </a:solidFill>
              </a:rPr>
              <a:t> Максим – 9 «В»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Лейкин Артем – 9 «В»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Бойко Софья – 9 «Д»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Волков Иван – 9 «Д»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Елисеев Данил – 9 «Д»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.; </a:t>
            </a:r>
            <a:r>
              <a:rPr lang="ru-RU" sz="1800" dirty="0" err="1" smtClean="0">
                <a:solidFill>
                  <a:schemeClr val="tx1"/>
                </a:solidFill>
              </a:rPr>
              <a:t>Кучин</a:t>
            </a:r>
            <a:r>
              <a:rPr lang="ru-RU" sz="1800" dirty="0" smtClean="0">
                <a:solidFill>
                  <a:schemeClr val="tx1"/>
                </a:solidFill>
              </a:rPr>
              <a:t> Алексей – ГПП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/>
              </a:rPr>
              <a:t>Лучшие ученики школы  в 1 чт.</a:t>
            </a:r>
            <a:endParaRPr lang="ru-RU" i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029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Барсуковский</a:t>
            </a:r>
            <a:r>
              <a:rPr lang="ru-RU" dirty="0" smtClean="0">
                <a:solidFill>
                  <a:schemeClr val="tx1"/>
                </a:solidFill>
              </a:rPr>
              <a:t> Эдуард – 6 «А» </a:t>
            </a:r>
            <a:r>
              <a:rPr lang="ru-RU" dirty="0" err="1" smtClean="0">
                <a:solidFill>
                  <a:schemeClr val="tx1"/>
                </a:solidFill>
              </a:rPr>
              <a:t>кл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Каврезин</a:t>
            </a:r>
            <a:r>
              <a:rPr lang="ru-RU" dirty="0" smtClean="0">
                <a:solidFill>
                  <a:schemeClr val="tx1"/>
                </a:solidFill>
              </a:rPr>
              <a:t> Кирилл – 7 «А» </a:t>
            </a:r>
            <a:r>
              <a:rPr lang="ru-RU" dirty="0" err="1" smtClean="0">
                <a:solidFill>
                  <a:schemeClr val="tx1"/>
                </a:solidFill>
              </a:rPr>
              <a:t>кл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Черкашин Ярослав – 7 «А» </a:t>
            </a:r>
            <a:r>
              <a:rPr lang="ru-RU" dirty="0" err="1" smtClean="0">
                <a:solidFill>
                  <a:schemeClr val="tx1"/>
                </a:solidFill>
              </a:rPr>
              <a:t>кл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Черемных Данил – 7 «А» </a:t>
            </a:r>
            <a:r>
              <a:rPr lang="ru-RU" dirty="0" err="1" smtClean="0">
                <a:solidFill>
                  <a:schemeClr val="tx1"/>
                </a:solidFill>
              </a:rPr>
              <a:t>кл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Кольцова Алёна – 8 «Б» </a:t>
            </a:r>
            <a:r>
              <a:rPr lang="ru-RU" dirty="0" err="1" smtClean="0">
                <a:solidFill>
                  <a:schemeClr val="tx1"/>
                </a:solidFill>
              </a:rPr>
              <a:t>кл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Назаров Константин – 8 «Г» </a:t>
            </a:r>
            <a:r>
              <a:rPr lang="ru-RU" dirty="0" err="1" smtClean="0">
                <a:solidFill>
                  <a:schemeClr val="tx1"/>
                </a:solidFill>
              </a:rPr>
              <a:t>кл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Барсуков Данил – 9 «А» </a:t>
            </a:r>
            <a:r>
              <a:rPr lang="ru-RU" dirty="0" err="1" smtClean="0">
                <a:solidFill>
                  <a:schemeClr val="tx1"/>
                </a:solidFill>
              </a:rPr>
              <a:t>кл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Калмыков Егор – 9 «А» </a:t>
            </a:r>
            <a:r>
              <a:rPr lang="ru-RU" dirty="0" err="1" smtClean="0">
                <a:solidFill>
                  <a:schemeClr val="tx1"/>
                </a:solidFill>
              </a:rPr>
              <a:t>кл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Анцупова</a:t>
            </a:r>
            <a:r>
              <a:rPr lang="ru-RU" dirty="0" smtClean="0">
                <a:solidFill>
                  <a:schemeClr val="tx1"/>
                </a:solidFill>
              </a:rPr>
              <a:t> Юлия – 9 «Д» </a:t>
            </a:r>
            <a:r>
              <a:rPr lang="ru-RU" dirty="0" err="1" smtClean="0">
                <a:solidFill>
                  <a:schemeClr val="tx1"/>
                </a:solidFill>
              </a:rPr>
              <a:t>кл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Танаев</a:t>
            </a:r>
            <a:r>
              <a:rPr lang="ru-RU" dirty="0" smtClean="0">
                <a:solidFill>
                  <a:schemeClr val="tx1"/>
                </a:solidFill>
              </a:rPr>
              <a:t> Андрей – 9 «Д» </a:t>
            </a:r>
            <a:r>
              <a:rPr lang="ru-RU" dirty="0" err="1" smtClean="0">
                <a:solidFill>
                  <a:schemeClr val="tx1"/>
                </a:solidFill>
              </a:rPr>
              <a:t>кл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Храпаченко</a:t>
            </a:r>
            <a:r>
              <a:rPr lang="ru-RU" dirty="0" smtClean="0">
                <a:solidFill>
                  <a:schemeClr val="tx1"/>
                </a:solidFill>
              </a:rPr>
              <a:t> Зарина – 9 «Д» </a:t>
            </a:r>
            <a:r>
              <a:rPr lang="ru-RU" dirty="0" err="1" smtClean="0">
                <a:solidFill>
                  <a:schemeClr val="tx1"/>
                </a:solidFill>
              </a:rPr>
              <a:t>кл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850</TotalTime>
  <Words>1156</Words>
  <PresentationFormat>Экран (4:3)</PresentationFormat>
  <Paragraphs>320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Итоги 1 четверти</vt:lpstr>
      <vt:lpstr>ДЕНЬ ЗНАНИЙ</vt:lpstr>
      <vt:lpstr>МЕСЯЧНИК  БЕЗОПАСНОСТИ</vt:lpstr>
      <vt:lpstr>ДЕНЬ УЧИТЕЛЯ</vt:lpstr>
      <vt:lpstr>Самый спортивный класс 6-9</vt:lpstr>
      <vt:lpstr>ПРАЗДНИК ОСЕНИ</vt:lpstr>
      <vt:lpstr>ПУТЕШЕСТВИЕ  ПО   РАДУГЕ !</vt:lpstr>
      <vt:lpstr>Лучшие ученики класса  в 1 чт.</vt:lpstr>
      <vt:lpstr>Лучшие ученики школы  в 1 чт.</vt:lpstr>
      <vt:lpstr>Слайд 10</vt:lpstr>
      <vt:lpstr>Слайд 11</vt:lpstr>
      <vt:lpstr>Слайд 12</vt:lpstr>
      <vt:lpstr>ЛучшиЕ  классЫ  в 1 чт.</vt:lpstr>
      <vt:lpstr>БЕРЕГИТЕ  СЕБЯ!  ДО ВСТРЕЧИ ПОСЛЕ КАНИКУЛ!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1 четверти</dc:title>
  <cp:lastModifiedBy>Зам.директора</cp:lastModifiedBy>
  <cp:revision>87</cp:revision>
  <dcterms:modified xsi:type="dcterms:W3CDTF">2020-12-04T02:32:17Z</dcterms:modified>
</cp:coreProperties>
</file>