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9"/>
  </p:notesMasterIdLst>
  <p:sldIdLst>
    <p:sldId id="256" r:id="rId2"/>
    <p:sldId id="337" r:id="rId3"/>
    <p:sldId id="257" r:id="rId4"/>
    <p:sldId id="296" r:id="rId5"/>
    <p:sldId id="295" r:id="rId6"/>
    <p:sldId id="302" r:id="rId7"/>
    <p:sldId id="326" r:id="rId8"/>
    <p:sldId id="297" r:id="rId9"/>
    <p:sldId id="298" r:id="rId10"/>
    <p:sldId id="319" r:id="rId11"/>
    <p:sldId id="320" r:id="rId12"/>
    <p:sldId id="288" r:id="rId13"/>
    <p:sldId id="291" r:id="rId14"/>
    <p:sldId id="289" r:id="rId15"/>
    <p:sldId id="293" r:id="rId16"/>
    <p:sldId id="292" r:id="rId17"/>
    <p:sldId id="332" r:id="rId18"/>
    <p:sldId id="321" r:id="rId19"/>
    <p:sldId id="287" r:id="rId20"/>
    <p:sldId id="322" r:id="rId21"/>
    <p:sldId id="300" r:id="rId22"/>
    <p:sldId id="301" r:id="rId23"/>
    <p:sldId id="303" r:id="rId24"/>
    <p:sldId id="308" r:id="rId25"/>
    <p:sldId id="282" r:id="rId26"/>
    <p:sldId id="305" r:id="rId27"/>
    <p:sldId id="331" r:id="rId28"/>
    <p:sldId id="307" r:id="rId29"/>
    <p:sldId id="318" r:id="rId30"/>
    <p:sldId id="348" r:id="rId31"/>
    <p:sldId id="317" r:id="rId32"/>
    <p:sldId id="316" r:id="rId33"/>
    <p:sldId id="304" r:id="rId34"/>
    <p:sldId id="306" r:id="rId35"/>
    <p:sldId id="283" r:id="rId36"/>
    <p:sldId id="328" r:id="rId37"/>
    <p:sldId id="284" r:id="rId38"/>
    <p:sldId id="325" r:id="rId39"/>
    <p:sldId id="309" r:id="rId40"/>
    <p:sldId id="311" r:id="rId41"/>
    <p:sldId id="312" r:id="rId42"/>
    <p:sldId id="324" r:id="rId43"/>
    <p:sldId id="327" r:id="rId44"/>
    <p:sldId id="329" r:id="rId45"/>
    <p:sldId id="330" r:id="rId46"/>
    <p:sldId id="344" r:id="rId47"/>
    <p:sldId id="345" r:id="rId48"/>
    <p:sldId id="346" r:id="rId49"/>
    <p:sldId id="347" r:id="rId50"/>
    <p:sldId id="338" r:id="rId51"/>
    <p:sldId id="352" r:id="rId52"/>
    <p:sldId id="350" r:id="rId53"/>
    <p:sldId id="349" r:id="rId54"/>
    <p:sldId id="355" r:id="rId55"/>
    <p:sldId id="354" r:id="rId56"/>
    <p:sldId id="353" r:id="rId57"/>
    <p:sldId id="334" r:id="rId5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428DA95B-E8ED-41BA-9D39-D2AFE9BA5D17}">
          <p14:sldIdLst>
            <p14:sldId id="256"/>
            <p14:sldId id="337"/>
            <p14:sldId id="257"/>
            <p14:sldId id="296"/>
            <p14:sldId id="295"/>
            <p14:sldId id="302"/>
            <p14:sldId id="326"/>
            <p14:sldId id="297"/>
            <p14:sldId id="298"/>
            <p14:sldId id="319"/>
            <p14:sldId id="320"/>
            <p14:sldId id="288"/>
            <p14:sldId id="291"/>
            <p14:sldId id="289"/>
            <p14:sldId id="293"/>
            <p14:sldId id="292"/>
            <p14:sldId id="332"/>
            <p14:sldId id="321"/>
            <p14:sldId id="287"/>
            <p14:sldId id="322"/>
            <p14:sldId id="300"/>
            <p14:sldId id="301"/>
            <p14:sldId id="303"/>
            <p14:sldId id="308"/>
            <p14:sldId id="282"/>
            <p14:sldId id="305"/>
            <p14:sldId id="331"/>
            <p14:sldId id="307"/>
            <p14:sldId id="318"/>
            <p14:sldId id="348"/>
            <p14:sldId id="317"/>
            <p14:sldId id="316"/>
            <p14:sldId id="304"/>
            <p14:sldId id="306"/>
            <p14:sldId id="283"/>
            <p14:sldId id="328"/>
            <p14:sldId id="284"/>
            <p14:sldId id="325"/>
            <p14:sldId id="309"/>
            <p14:sldId id="311"/>
            <p14:sldId id="312"/>
            <p14:sldId id="324"/>
            <p14:sldId id="327"/>
            <p14:sldId id="329"/>
            <p14:sldId id="343"/>
            <p14:sldId id="330"/>
            <p14:sldId id="344"/>
            <p14:sldId id="345"/>
            <p14:sldId id="346"/>
            <p14:sldId id="347"/>
            <p14:sldId id="338"/>
          </p14:sldIdLst>
        </p14:section>
        <p14:section name="Раздел без заголовка" id="{18AE6844-3659-4BA0-AF23-F0E1FD473386}">
          <p14:sldIdLst>
            <p14:sldId id="33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E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0" autoAdjust="0"/>
    <p:restoredTop sz="87809" autoAdjust="0"/>
  </p:normalViewPr>
  <p:slideViewPr>
    <p:cSldViewPr>
      <p:cViewPr>
        <p:scale>
          <a:sx n="154" d="100"/>
          <a:sy n="154" d="100"/>
        </p:scale>
        <p:origin x="1044" y="26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B85EB-E0A7-4F09-8B81-302F155A0294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00FF5-4A02-402B-855D-114A1097BC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4473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591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541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5214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5024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03041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5795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0291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5011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390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812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115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745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99695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100" b="1" dirty="0" smtClean="0"/>
              <a:t>КГБОУ «Красноярская школа № 5»</a:t>
            </a:r>
            <a:r>
              <a:rPr lang="ru-RU" sz="9600" b="1" dirty="0" smtClean="0"/>
              <a:t/>
            </a:r>
            <a:br>
              <a:rPr lang="ru-RU" sz="9600" b="1" dirty="0" smtClean="0"/>
            </a:br>
            <a:r>
              <a:rPr lang="ru-RU" dirty="0" smtClean="0">
                <a:solidFill>
                  <a:schemeClr val="tx2"/>
                </a:solidFill>
                <a:latin typeface="+mn-lt"/>
              </a:rPr>
              <a:t>ПРОГРАММА НАСТАВНИЧЕСТВА </a:t>
            </a:r>
            <a:br>
              <a:rPr lang="ru-RU" dirty="0" smtClean="0">
                <a:solidFill>
                  <a:schemeClr val="tx2"/>
                </a:solidFill>
                <a:latin typeface="+mn-lt"/>
              </a:rPr>
            </a:br>
            <a:r>
              <a:rPr lang="ru-RU" dirty="0" smtClean="0">
                <a:solidFill>
                  <a:schemeClr val="tx2"/>
                </a:solidFill>
                <a:latin typeface="+mn-lt"/>
              </a:rPr>
              <a:t>ПО ПРОФОРИЕНТАЦИИ </a:t>
            </a:r>
            <a:r>
              <a:rPr lang="ru-RU" b="1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+mn-lt"/>
              </a:rPr>
            </a:br>
            <a:r>
              <a:rPr lang="ru-RU" sz="4900" b="1" dirty="0" smtClean="0">
                <a:solidFill>
                  <a:schemeClr val="tx2"/>
                </a:solidFill>
                <a:latin typeface="+mn-lt"/>
              </a:rPr>
              <a:t>«КОМПАС УСПЕХА»</a:t>
            </a:r>
            <a:endParaRPr lang="ru-RU" sz="4900" i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5301208"/>
            <a:ext cx="7416824" cy="937814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9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</a:rPr>
              <a:t>Куратор: Веревкина Татьяна Александровна</a:t>
            </a:r>
          </a:p>
          <a:p>
            <a:pPr algn="l"/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 descr="https://w7.pngwing.com/pngs/72/625/png-transparent-computer-icons-compass-symbol-compass-angle-triangle-technic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8587" y1="40652" x2="58587" y2="40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12976"/>
            <a:ext cx="1763688" cy="17223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Обучение наставников/студентов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0418" name="Picture 2" descr="https://kgbou5.ru/assets/images/novosti-2020-2021/150221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74"/>
            <a:ext cx="9144000" cy="5357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E:\наст школа\Сайт\Встречи2\DSC_0197.JPG"/>
          <p:cNvPicPr>
            <a:picLocks noChangeAspect="1" noChangeArrowheads="1"/>
          </p:cNvPicPr>
          <p:nvPr/>
        </p:nvPicPr>
        <p:blipFill>
          <a:blip r:embed="rId2" cstate="print"/>
          <a:srcRect l="10895" t="5346" r="1683"/>
          <a:stretch>
            <a:fillRect/>
          </a:stretch>
        </p:blipFill>
        <p:spPr bwMode="auto">
          <a:xfrm>
            <a:off x="3662097" y="-75093"/>
            <a:ext cx="5500694" cy="3360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6" name="Picture 2" descr="https://kgbou5.ru/assets/images/novosti-2020-2021/150221_12.JPG"/>
          <p:cNvPicPr>
            <a:picLocks noChangeAspect="1" noChangeArrowheads="1"/>
          </p:cNvPicPr>
          <p:nvPr/>
        </p:nvPicPr>
        <p:blipFill>
          <a:blip r:embed="rId3" cstate="print"/>
          <a:srcRect l="7059" r="15918"/>
          <a:stretch>
            <a:fillRect/>
          </a:stretch>
        </p:blipFill>
        <p:spPr bwMode="auto">
          <a:xfrm>
            <a:off x="155575" y="3284984"/>
            <a:ext cx="4873230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986" name="AutoShape 2" descr="Картинки смайлики разные настроения распечатать — kcson-sever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88" name="AutoShape 4" descr="Картинки смайлики разные настроения распечатать — kcson-sever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2876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ПОСВЯЩЕНИЕ В НАСТАВЛЯЕМЫЕ И НАСТАВНИКИ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 descr="E:\наст школа\Сайт\Посвящение\DSC_0450.JPG"/>
          <p:cNvPicPr>
            <a:picLocks noChangeAspect="1" noChangeArrowheads="1"/>
          </p:cNvPicPr>
          <p:nvPr/>
        </p:nvPicPr>
        <p:blipFill>
          <a:blip r:embed="rId2" cstate="print"/>
          <a:srcRect l="9108" t="10464" r="16192" b="43"/>
          <a:stretch>
            <a:fillRect/>
          </a:stretch>
        </p:blipFill>
        <p:spPr bwMode="auto">
          <a:xfrm>
            <a:off x="4572000" y="2132856"/>
            <a:ext cx="4572000" cy="3929066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-252536" y="1916832"/>
            <a:ext cx="5072098" cy="457200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/>
              <a:t>       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Каждая команда, состоящая из педагога, студента-наставника и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учащегося-наставляемого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прошли по сложному лабиринту, доказав, что, не смотря на все трудности, которые могут стоять на пути, они вместе могут достичь цели.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1142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Чтобы понимать друг друга, надо обязательно общаться, уметь задавать вопросы и отвечать на них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3" descr="E:\наст школа\Сайт\Посвящение\DSC_04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868"/>
          <a:stretch>
            <a:fillRect/>
          </a:stretch>
        </p:blipFill>
        <p:spPr bwMode="auto">
          <a:xfrm>
            <a:off x="0" y="2357430"/>
            <a:ext cx="9113690" cy="4500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274638"/>
            <a:ext cx="4357686" cy="1143000"/>
          </a:xfrm>
        </p:spPr>
        <p:txBody>
          <a:bodyPr/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Мы вместе!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 descr="E:\наст школа\Сайт\Посвящение\DSC_05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14" r="6171"/>
          <a:stretch>
            <a:fillRect/>
          </a:stretch>
        </p:blipFill>
        <p:spPr bwMode="auto">
          <a:xfrm>
            <a:off x="2428860" y="2574223"/>
            <a:ext cx="6715140" cy="4283777"/>
          </a:xfrm>
          <a:prstGeom prst="rect">
            <a:avLst/>
          </a:prstGeom>
          <a:noFill/>
        </p:spPr>
      </p:pic>
      <p:pic>
        <p:nvPicPr>
          <p:cNvPr id="5123" name="Picture 3" descr="E:\наст школа\Сайт\Посвящение\DSC_0537.JPG"/>
          <p:cNvPicPr>
            <a:picLocks noChangeAspect="1" noChangeArrowheads="1"/>
          </p:cNvPicPr>
          <p:nvPr/>
        </p:nvPicPr>
        <p:blipFill>
          <a:blip r:embed="rId3" cstate="print"/>
          <a:srcRect l="21056" t="7331" r="26679" b="26021"/>
          <a:stretch>
            <a:fillRect/>
          </a:stretch>
        </p:blipFill>
        <p:spPr bwMode="auto">
          <a:xfrm>
            <a:off x="-214346" y="0"/>
            <a:ext cx="5000628" cy="35975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Мы одна команда!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6" name="Picture 2" descr="E:\наст школа\Сайт\Посвящение\DSC_05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037" t="16240" r="17942" b="2991"/>
          <a:stretch>
            <a:fillRect/>
          </a:stretch>
        </p:blipFill>
        <p:spPr bwMode="auto">
          <a:xfrm>
            <a:off x="1" y="1357298"/>
            <a:ext cx="9143999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8577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</a:rPr>
              <a:t>Все участники программы дали друг другу обещание:</a:t>
            </a:r>
          </a:p>
          <a:p>
            <a:pPr algn="ctr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Не сдаваться перед трудностями!</a:t>
            </a:r>
          </a:p>
          <a:p>
            <a:pPr algn="ctr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Проявлять терпение!</a:t>
            </a:r>
          </a:p>
          <a:p>
            <a:pPr algn="ctr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Прислушиваться друг к другу!</a:t>
            </a:r>
          </a:p>
          <a:p>
            <a:pPr algn="ctr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Доверять друг другу!</a:t>
            </a:r>
          </a:p>
          <a:p>
            <a:pPr algn="ctr">
              <a:buNone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Добиваться успеха!</a:t>
            </a:r>
          </a:p>
          <a:p>
            <a:endParaRPr lang="ru-RU" dirty="0"/>
          </a:p>
        </p:txBody>
      </p:sp>
      <p:pic>
        <p:nvPicPr>
          <p:cNvPr id="4" name="Picture 8" descr="https://yt3.ggpht.com/a/AATXAJwS6rsq7Cpjqh_Xmg8vEUyISRP8zmltTDrOQw=s900-c-k-c0xffffffff-no-rj-mo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8304" y="260648"/>
            <a:ext cx="1344750" cy="13195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с человечками, модели людей на аватар"/>
          <p:cNvPicPr>
            <a:picLocks noChangeAspect="1" noChangeArrowheads="1"/>
          </p:cNvPicPr>
          <p:nvPr/>
        </p:nvPicPr>
        <p:blipFill>
          <a:blip r:embed="rId3" cstate="print"/>
          <a:srcRect l="6466" t="18966" r="5603" b="13793"/>
          <a:stretch>
            <a:fillRect/>
          </a:stretch>
        </p:blipFill>
        <p:spPr bwMode="auto">
          <a:xfrm>
            <a:off x="0" y="0"/>
            <a:ext cx="3454399" cy="198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9858"/>
            <a:ext cx="8178112" cy="2590800"/>
          </a:xfrm>
        </p:spPr>
        <p:txBody>
          <a:bodyPr>
            <a:noAutofit/>
          </a:bodyPr>
          <a:lstStyle/>
          <a:p>
            <a:r>
              <a:rPr lang="ru-RU" sz="3200" b="1" u="sng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НАСТАВНИЧЕСКИЕ ВСТРЕЧИ: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создание комфортной среды для успешной работы по повышению самооценки, развитию гибких навыков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0" name="AutoShape 2" descr="Виртуальное общение — О самом интересн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2" name="AutoShape 4" descr="Виртуальное общение — О самом интересн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4" name="AutoShape 6" descr="Виртуальное общение — О самом интересн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6" name="AutoShape 8" descr="Анкету на членство в Инкерикескусе теперь можно заполнить и в электронном  виде | Inkerikesk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8" name="Picture 10" descr="Новые проекты «Змеиногорского вестника»"/>
          <p:cNvPicPr>
            <a:picLocks noChangeAspect="1" noChangeArrowheads="1"/>
          </p:cNvPicPr>
          <p:nvPr/>
        </p:nvPicPr>
        <p:blipFill>
          <a:blip r:embed="rId2" cstate="print"/>
          <a:srcRect t="4762" b="6926"/>
          <a:stretch>
            <a:fillRect/>
          </a:stretch>
        </p:blipFill>
        <p:spPr bwMode="auto">
          <a:xfrm>
            <a:off x="1403648" y="2564904"/>
            <a:ext cx="6264297" cy="4149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Делимся опытом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наст школа\Сайт\Встречи2\DSC_0231.JPG"/>
          <p:cNvPicPr>
            <a:picLocks noChangeAspect="1" noChangeArrowheads="1"/>
          </p:cNvPicPr>
          <p:nvPr/>
        </p:nvPicPr>
        <p:blipFill>
          <a:blip r:embed="rId2" cstate="print"/>
          <a:srcRect l="17942" t="5682" r="12599" b="12241"/>
          <a:stretch>
            <a:fillRect/>
          </a:stretch>
        </p:blipFill>
        <p:spPr bwMode="auto">
          <a:xfrm>
            <a:off x="571472" y="1476337"/>
            <a:ext cx="8072494" cy="5381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Занятие с элементами тренинга на сплочение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5" name="Picture 3" descr="E:\наст школа\Сайт\Встречи2\DSC_0245.JPG"/>
          <p:cNvPicPr>
            <a:picLocks noChangeAspect="1" noChangeArrowheads="1"/>
          </p:cNvPicPr>
          <p:nvPr/>
        </p:nvPicPr>
        <p:blipFill>
          <a:blip r:embed="rId2" cstate="print"/>
          <a:srcRect l="2059" b="12344"/>
          <a:stretch>
            <a:fillRect/>
          </a:stretch>
        </p:blipFill>
        <p:spPr bwMode="auto">
          <a:xfrm>
            <a:off x="0" y="1785926"/>
            <a:ext cx="9144000" cy="5072074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ПЕДАГОГИ-УЧАСТНИКИ ПРОГРАММЫ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https://st4.depositphotos.com/1000489/21021/v/950/depositphotos_210218374-stock-illustration-template-retro-open-magic-boo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8964488" cy="55853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4174" y="1556792"/>
            <a:ext cx="311953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latin typeface="Monotype Corsiva" pitchFamily="66" charset="0"/>
              </a:rPr>
              <a:t>Захарова А.В.</a:t>
            </a:r>
            <a:endParaRPr lang="ru-RU" sz="3000" b="1" dirty="0">
              <a:latin typeface="Monotype Corsiva" pitchFamily="66" charset="0"/>
            </a:endParaRPr>
          </a:p>
          <a:p>
            <a:r>
              <a:rPr lang="ru-RU" sz="3000" b="1" dirty="0">
                <a:latin typeface="Monotype Corsiva" pitchFamily="66" charset="0"/>
              </a:rPr>
              <a:t>Ковалева </a:t>
            </a:r>
            <a:r>
              <a:rPr lang="ru-RU" sz="3000" b="1" dirty="0" smtClean="0">
                <a:latin typeface="Monotype Corsiva" pitchFamily="66" charset="0"/>
              </a:rPr>
              <a:t>Т.В.</a:t>
            </a:r>
            <a:endParaRPr lang="ru-RU" sz="3000" b="1" dirty="0">
              <a:latin typeface="Monotype Corsiva" pitchFamily="66" charset="0"/>
            </a:endParaRPr>
          </a:p>
          <a:p>
            <a:r>
              <a:rPr lang="ru-RU" sz="3000" b="1" dirty="0">
                <a:latin typeface="Monotype Corsiva" pitchFamily="66" charset="0"/>
              </a:rPr>
              <a:t>Нахимова </a:t>
            </a:r>
            <a:r>
              <a:rPr lang="ru-RU" sz="3000" b="1" dirty="0" smtClean="0">
                <a:latin typeface="Monotype Corsiva" pitchFamily="66" charset="0"/>
              </a:rPr>
              <a:t>С.С. </a:t>
            </a:r>
            <a:endParaRPr lang="ru-RU" sz="3000" b="1" dirty="0">
              <a:latin typeface="Monotype Corsiva" pitchFamily="66" charset="0"/>
            </a:endParaRPr>
          </a:p>
          <a:p>
            <a:r>
              <a:rPr lang="ru-RU" sz="3000" b="1" dirty="0" err="1">
                <a:latin typeface="Monotype Corsiva" pitchFamily="66" charset="0"/>
              </a:rPr>
              <a:t>Видяева</a:t>
            </a:r>
            <a:r>
              <a:rPr lang="ru-RU" sz="3000" b="1" dirty="0">
                <a:latin typeface="Monotype Corsiva" pitchFamily="66" charset="0"/>
              </a:rPr>
              <a:t> Ю.В.</a:t>
            </a:r>
          </a:p>
          <a:p>
            <a:r>
              <a:rPr lang="ru-RU" sz="3000" b="1" dirty="0" smtClean="0">
                <a:latin typeface="Monotype Corsiva" pitchFamily="66" charset="0"/>
              </a:rPr>
              <a:t>Селезнева В.В. </a:t>
            </a:r>
          </a:p>
          <a:p>
            <a:r>
              <a:rPr lang="ru-RU" sz="3000" b="1" dirty="0" err="1" smtClean="0">
                <a:latin typeface="Monotype Corsiva" pitchFamily="66" charset="0"/>
              </a:rPr>
              <a:t>Любочко</a:t>
            </a:r>
            <a:r>
              <a:rPr lang="ru-RU" sz="3000" b="1" dirty="0" smtClean="0">
                <a:latin typeface="Monotype Corsiva" pitchFamily="66" charset="0"/>
              </a:rPr>
              <a:t> А.Н.</a:t>
            </a:r>
            <a:endParaRPr lang="ru-RU" sz="3000" b="1" dirty="0">
              <a:latin typeface="Monotype Corsiva" pitchFamily="66" charset="0"/>
            </a:endParaRPr>
          </a:p>
          <a:p>
            <a:r>
              <a:rPr lang="ru-RU" sz="3000" b="1" dirty="0" err="1">
                <a:latin typeface="Monotype Corsiva" pitchFamily="66" charset="0"/>
              </a:rPr>
              <a:t>Назарьянц</a:t>
            </a:r>
            <a:r>
              <a:rPr lang="ru-RU" sz="3000" b="1" dirty="0">
                <a:latin typeface="Monotype Corsiva" pitchFamily="66" charset="0"/>
              </a:rPr>
              <a:t> </a:t>
            </a:r>
            <a:r>
              <a:rPr lang="ru-RU" sz="3000" b="1" dirty="0" smtClean="0">
                <a:latin typeface="Monotype Corsiva" pitchFamily="66" charset="0"/>
              </a:rPr>
              <a:t>В.А. Плотникова Е.М.</a:t>
            </a:r>
            <a:endParaRPr lang="ru-RU" sz="3000" b="1" dirty="0">
              <a:latin typeface="Monotype Corsiva" pitchFamily="66" charset="0"/>
            </a:endParaRPr>
          </a:p>
          <a:p>
            <a:r>
              <a:rPr lang="ru-RU" sz="3000" b="1" dirty="0">
                <a:latin typeface="Monotype Corsiva" pitchFamily="66" charset="0"/>
              </a:rPr>
              <a:t>Намазов </a:t>
            </a:r>
            <a:r>
              <a:rPr lang="ru-RU" sz="3000" b="1" dirty="0" smtClean="0">
                <a:latin typeface="Monotype Corsiva" pitchFamily="66" charset="0"/>
              </a:rPr>
              <a:t> Н.З.</a:t>
            </a:r>
            <a:endParaRPr lang="ru-RU" sz="3000" b="1" dirty="0">
              <a:latin typeface="Monotype Corsiva" pitchFamily="66" charset="0"/>
            </a:endParaRPr>
          </a:p>
          <a:p>
            <a:r>
              <a:rPr lang="ru-RU" sz="3000" b="1" dirty="0">
                <a:latin typeface="Monotype Corsiva" pitchFamily="66" charset="0"/>
              </a:rPr>
              <a:t>Ткаченко </a:t>
            </a:r>
            <a:r>
              <a:rPr lang="ru-RU" sz="3000" b="1" dirty="0" smtClean="0">
                <a:latin typeface="Monotype Corsiva" pitchFamily="66" charset="0"/>
              </a:rPr>
              <a:t>С.В. </a:t>
            </a:r>
            <a:endParaRPr lang="ru-RU" sz="3000" b="1" dirty="0"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1589909"/>
            <a:ext cx="36901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latin typeface="Monotype Corsiva" pitchFamily="66" charset="0"/>
              </a:rPr>
              <a:t>м</a:t>
            </a:r>
            <a:r>
              <a:rPr lang="ru-RU" sz="3000" b="1" dirty="0" smtClean="0">
                <a:latin typeface="Monotype Corsiva" pitchFamily="66" charset="0"/>
              </a:rPr>
              <a:t>етодист</a:t>
            </a:r>
          </a:p>
          <a:p>
            <a:r>
              <a:rPr lang="ru-RU" sz="3000" b="1" dirty="0" smtClean="0">
                <a:latin typeface="Monotype Corsiva" pitchFamily="66" charset="0"/>
              </a:rPr>
              <a:t>педагог-психолог</a:t>
            </a:r>
          </a:p>
          <a:p>
            <a:r>
              <a:rPr lang="ru-RU" sz="3000" b="1" dirty="0" smtClean="0">
                <a:latin typeface="Monotype Corsiva" pitchFamily="66" charset="0"/>
              </a:rPr>
              <a:t>педагог-психолог</a:t>
            </a:r>
          </a:p>
          <a:p>
            <a:r>
              <a:rPr lang="ru-RU" sz="3000" b="1" dirty="0" smtClean="0">
                <a:latin typeface="Monotype Corsiva" pitchFamily="66" charset="0"/>
              </a:rPr>
              <a:t>педагог-психолог</a:t>
            </a:r>
          </a:p>
          <a:p>
            <a:r>
              <a:rPr lang="ru-RU" sz="3000" b="1" dirty="0" smtClean="0">
                <a:latin typeface="Monotype Corsiva" pitchFamily="66" charset="0"/>
              </a:rPr>
              <a:t>учитель-логопед</a:t>
            </a:r>
          </a:p>
          <a:p>
            <a:r>
              <a:rPr lang="ru-RU" sz="3000" b="1" dirty="0">
                <a:latin typeface="Monotype Corsiva" pitchFamily="66" charset="0"/>
              </a:rPr>
              <a:t>у</a:t>
            </a:r>
            <a:r>
              <a:rPr lang="ru-RU" sz="3000" b="1" dirty="0" smtClean="0">
                <a:latin typeface="Monotype Corsiva" pitchFamily="66" charset="0"/>
              </a:rPr>
              <a:t>читель технологии</a:t>
            </a:r>
          </a:p>
          <a:p>
            <a:r>
              <a:rPr lang="ru-RU" sz="3000" b="1" dirty="0">
                <a:latin typeface="Monotype Corsiva" pitchFamily="66" charset="0"/>
              </a:rPr>
              <a:t>учитель технологии</a:t>
            </a:r>
          </a:p>
          <a:p>
            <a:r>
              <a:rPr lang="ru-RU" sz="3000" b="1" dirty="0">
                <a:latin typeface="Monotype Corsiva" pitchFamily="66" charset="0"/>
              </a:rPr>
              <a:t>учитель технологии</a:t>
            </a:r>
          </a:p>
          <a:p>
            <a:r>
              <a:rPr lang="ru-RU" sz="3000" b="1" dirty="0">
                <a:latin typeface="Monotype Corsiva" pitchFamily="66" charset="0"/>
              </a:rPr>
              <a:t>учитель технологии</a:t>
            </a:r>
          </a:p>
          <a:p>
            <a:r>
              <a:rPr lang="ru-RU" sz="3000" b="1" dirty="0">
                <a:latin typeface="Monotype Corsiva" pitchFamily="66" charset="0"/>
              </a:rPr>
              <a:t>учитель технологии</a:t>
            </a:r>
          </a:p>
          <a:p>
            <a:endParaRPr lang="ru-RU" sz="3000" b="1" dirty="0">
              <a:latin typeface="Monotype Corsiva" pitchFamily="66" charset="0"/>
            </a:endParaRPr>
          </a:p>
          <a:p>
            <a:endParaRPr lang="ru-RU" sz="30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5061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Работа в команде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 descr="E:\наст школа\Сайт\Встречи2\DSC_02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595" r="3695"/>
          <a:stretch>
            <a:fillRect/>
          </a:stretch>
        </p:blipFill>
        <p:spPr bwMode="auto">
          <a:xfrm>
            <a:off x="0" y="1643050"/>
            <a:ext cx="9144000" cy="5214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Совместная деятельность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наст школа\фото\вибер\IMG-b764cc596a77fad270933083110a4492-V.jpg"/>
          <p:cNvPicPr>
            <a:picLocks noChangeAspect="1" noChangeArrowheads="1"/>
          </p:cNvPicPr>
          <p:nvPr/>
        </p:nvPicPr>
        <p:blipFill>
          <a:blip r:embed="rId2" cstate="print"/>
          <a:srcRect t="5000" b="5000"/>
          <a:stretch>
            <a:fillRect/>
          </a:stretch>
        </p:blipFill>
        <p:spPr bwMode="auto">
          <a:xfrm>
            <a:off x="142844" y="1357298"/>
            <a:ext cx="8786842" cy="5214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E:\наст школа\фото\вибер\IMG-cdbc4556294a1ce4925faa2254c8fd5f-V.jpg"/>
          <p:cNvPicPr>
            <a:picLocks noChangeAspect="1" noChangeArrowheads="1"/>
          </p:cNvPicPr>
          <p:nvPr/>
        </p:nvPicPr>
        <p:blipFill>
          <a:blip r:embed="rId2" cstate="print"/>
          <a:srcRect l="2890" t="13437" r="1484"/>
          <a:stretch>
            <a:fillRect/>
          </a:stretch>
        </p:blipFill>
        <p:spPr bwMode="auto">
          <a:xfrm>
            <a:off x="0" y="601422"/>
            <a:ext cx="9144000" cy="6256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E:\наст школа\фото\вибер\IMG-dcd10d1091922a7992bb0d95cc1fcfa1-V.jpg"/>
          <p:cNvPicPr>
            <a:picLocks noChangeAspect="1" noChangeArrowheads="1"/>
          </p:cNvPicPr>
          <p:nvPr/>
        </p:nvPicPr>
        <p:blipFill>
          <a:blip r:embed="rId2" cstate="print"/>
          <a:srcRect l="12031" t="19063" r="2890" b="5000"/>
          <a:stretch>
            <a:fillRect/>
          </a:stretch>
        </p:blipFill>
        <p:spPr bwMode="auto">
          <a:xfrm>
            <a:off x="0" y="1071546"/>
            <a:ext cx="9358346" cy="5786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E:\Новая папка\0-02-0a-b806544a88908baca57652dd6f61fdc95b7635ca265cb46e39222f4723beeb59_b919ddd8.jpg"/>
          <p:cNvPicPr>
            <a:picLocks noChangeAspect="1" noChangeArrowheads="1"/>
          </p:cNvPicPr>
          <p:nvPr/>
        </p:nvPicPr>
        <p:blipFill>
          <a:blip r:embed="rId2" cstate="print"/>
          <a:srcRect l="9844" t="9375" r="7187" b="9999"/>
          <a:stretch>
            <a:fillRect/>
          </a:stretch>
        </p:blipFill>
        <p:spPr bwMode="auto">
          <a:xfrm>
            <a:off x="0" y="714332"/>
            <a:ext cx="9144000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Рады общению!!!!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Наставничество\Сайт\Встречи\DSC_02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64" y="1714489"/>
            <a:ext cx="9116936" cy="5143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14290"/>
            <a:ext cx="8820472" cy="14287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Наставнические встречи: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  <a:t>опыт подготовки к участию в конкурсе</a:t>
            </a:r>
            <a:b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  <a:t> или как справиться с волнением? </a:t>
            </a:r>
            <a:endParaRPr lang="ru-RU" sz="3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410" name="Picture 2" descr="E:\Новая папка\0-02-0a-3cf70fb45f7e392bc89212b2ff5683ed9905c6986d3bb45af75d9db13afb12e6_c7c523a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48" t="16731" r="1464"/>
          <a:stretch>
            <a:fillRect/>
          </a:stretch>
        </p:blipFill>
        <p:spPr bwMode="auto">
          <a:xfrm>
            <a:off x="0" y="1857365"/>
            <a:ext cx="9144000" cy="5000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179256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111E8B"/>
                </a:solidFill>
              </a:rPr>
              <a:t>Создание макета г.Красноярска «Мой город»</a:t>
            </a:r>
            <a:endParaRPr lang="ru-RU" b="1" dirty="0">
              <a:solidFill>
                <a:srgbClr val="111E8B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0482" name="AutoShape 2" descr="Картинки смайлики разные настроения распечатать — kcson-sever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4" name="AutoShape 4" descr="Картинки смайлики разные настроения распечатать — kcson-sever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ᐈ Человечек для презентации фото, рисунки 3d человечки | скачать на  Depositphotos®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908448"/>
            <a:ext cx="6858500" cy="4949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0334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Планирование работы групп наставников/наставляемых в проекте</a:t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 «Мой город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»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4" name="Picture 4" descr="https://kgbou5.ru/assets/images/novosti-2020-2021/020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24" y="1714489"/>
            <a:ext cx="9107876" cy="5143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8" name="Picture 4" descr="https://kgbou5.ru/assets/images/novosti-2020-2021/020321_03.JPG"/>
          <p:cNvPicPr>
            <a:picLocks noChangeAspect="1" noChangeArrowheads="1"/>
          </p:cNvPicPr>
          <p:nvPr/>
        </p:nvPicPr>
        <p:blipFill>
          <a:blip r:embed="rId2" cstate="print"/>
          <a:srcRect l="7093"/>
          <a:stretch>
            <a:fillRect/>
          </a:stretch>
        </p:blipFill>
        <p:spPr bwMode="auto">
          <a:xfrm>
            <a:off x="0" y="2876538"/>
            <a:ext cx="6550109" cy="3981462"/>
          </a:xfrm>
          <a:prstGeom prst="rect">
            <a:avLst/>
          </a:prstGeom>
          <a:noFill/>
        </p:spPr>
      </p:pic>
      <p:pic>
        <p:nvPicPr>
          <p:cNvPr id="26630" name="Picture 6" descr="https://kgbou5.ru/assets/images/novosti-2020-2021/020321_04.JPG"/>
          <p:cNvPicPr>
            <a:picLocks noChangeAspect="1" noChangeArrowheads="1"/>
          </p:cNvPicPr>
          <p:nvPr/>
        </p:nvPicPr>
        <p:blipFill>
          <a:blip r:embed="rId3" cstate="print"/>
          <a:srcRect l="5751" b="5496"/>
          <a:stretch>
            <a:fillRect/>
          </a:stretch>
        </p:blipFill>
        <p:spPr bwMode="auto">
          <a:xfrm>
            <a:off x="3214678" y="0"/>
            <a:ext cx="5929322" cy="3357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834" y="116632"/>
            <a:ext cx="8112965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+mn-lt"/>
              </a:rPr>
              <a:t>Нормативно-правовые документы для обеспечения реализации программы</a:t>
            </a:r>
            <a:endParaRPr lang="ru-RU" sz="36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73835" y="557064"/>
            <a:ext cx="8229600" cy="535868"/>
          </a:xfrm>
          <a:prstGeom prst="rect">
            <a:avLst/>
          </a:prstGeom>
        </p:spPr>
        <p:txBody>
          <a:bodyPr vert="horz"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cap="small" dirty="0" smtClean="0"/>
              <a:t> </a:t>
            </a:r>
            <a:endParaRPr lang="ru-RU" sz="3600" b="1" cap="small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1520" y="1092932"/>
            <a:ext cx="864096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573835" y="1268760"/>
            <a:ext cx="822959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Локальные акты образовательной организации:</a:t>
            </a:r>
          </a:p>
          <a:p>
            <a:pPr marL="342900" indent="-342900" algn="just">
              <a:buClr>
                <a:schemeClr val="tx2"/>
              </a:buClr>
              <a:buFont typeface="Courier New" pitchFamily="49" charset="0"/>
              <a:buChar char="o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«Внедрение целевой модели наставничества в КГБОУ «Красноярская школа № 5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342900" indent="-342900" algn="just">
              <a:buClr>
                <a:schemeClr val="tx2"/>
              </a:buClr>
              <a:buFont typeface="Courier New" pitchFamily="49" charset="0"/>
              <a:buChar char="o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chemeClr val="tx2"/>
              </a:buClr>
              <a:buFont typeface="Courier New" pitchFamily="49" charset="0"/>
              <a:buChar char="o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Положение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 наставничестве по модели «студент-ученик» в КГБОУ «Красноярская школа № 5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342900" indent="-342900" algn="just">
              <a:buClr>
                <a:schemeClr val="tx2"/>
              </a:buClr>
              <a:buFont typeface="Courier New" pitchFamily="49" charset="0"/>
              <a:buChar char="o"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chemeClr val="tx2"/>
              </a:buClr>
              <a:buFont typeface="Courier New" pitchFamily="49" charset="0"/>
              <a:buChar char="o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 назначении куратора, наставников и формировании наставнических пар в КГБОУ «Красноярская школа № 5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342900" indent="-342900" algn="just">
              <a:buClr>
                <a:schemeClr val="tx2"/>
              </a:buClr>
              <a:buFont typeface="Courier New" pitchFamily="49" charset="0"/>
              <a:buChar char="o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chemeClr val="tx2"/>
              </a:buClr>
              <a:buFont typeface="Courier New" pitchFamily="49" charset="0"/>
              <a:buChar char="o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Дорожная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карта проведения пилотирования программы наставничества «Компас успеха» КГБОУ «Красноярская школа № 5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7" y="98616"/>
            <a:ext cx="916896" cy="916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Новая папка (2)\DSC_0093.JPG"/>
          <p:cNvPicPr>
            <a:picLocks noChangeAspect="1" noChangeArrowheads="1"/>
          </p:cNvPicPr>
          <p:nvPr/>
        </p:nvPicPr>
        <p:blipFill>
          <a:blip r:embed="rId2" cstate="print"/>
          <a:srcRect l="14062" r="17187" b="8604"/>
          <a:stretch>
            <a:fillRect/>
          </a:stretch>
        </p:blipFill>
        <p:spPr bwMode="auto">
          <a:xfrm>
            <a:off x="0" y="482158"/>
            <a:ext cx="9144000" cy="6375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Планирование работы по модулям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Новая папка\0-02-0a-861ac4c3affe5883e54b8af64eb6dcb8e1ee3b1f2c1ca89f977d9bd3c28847c4_ba8bc0dd.jpg"/>
          <p:cNvPicPr>
            <a:picLocks noChangeAspect="1" noChangeArrowheads="1"/>
          </p:cNvPicPr>
          <p:nvPr/>
        </p:nvPicPr>
        <p:blipFill>
          <a:blip r:embed="rId2" cstate="print"/>
          <a:srcRect l="7109" t="18750" r="7109" b="6249"/>
          <a:stretch>
            <a:fillRect/>
          </a:stretch>
        </p:blipFill>
        <p:spPr bwMode="auto">
          <a:xfrm>
            <a:off x="-116114" y="1268760"/>
            <a:ext cx="9260114" cy="5589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Практическая деятельность наставнических пар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6322" name="Picture 2" descr="https://kgbou5.ru/assets/images/novosti-2020-2021/170321_04.JPG"/>
          <p:cNvPicPr>
            <a:picLocks noChangeAspect="1" noChangeArrowheads="1"/>
          </p:cNvPicPr>
          <p:nvPr/>
        </p:nvPicPr>
        <p:blipFill>
          <a:blip r:embed="rId2" cstate="print"/>
          <a:srcRect l="5683" r="6409"/>
          <a:stretch>
            <a:fillRect/>
          </a:stretch>
        </p:blipFill>
        <p:spPr bwMode="auto">
          <a:xfrm>
            <a:off x="-1" y="1772816"/>
            <a:ext cx="4595655" cy="2952328"/>
          </a:xfrm>
          <a:prstGeom prst="rect">
            <a:avLst/>
          </a:prstGeom>
          <a:noFill/>
        </p:spPr>
      </p:pic>
      <p:pic>
        <p:nvPicPr>
          <p:cNvPr id="5" name="Picture 2" descr="E:\Новая папка\0-02-05-b39330eefa4b1dcbf15f1bf1fdadfcb38b46cbd2fb168cfad81a3689a74efe89_e8b8bac8.jpg"/>
          <p:cNvPicPr>
            <a:picLocks noChangeAspect="1" noChangeArrowheads="1"/>
          </p:cNvPicPr>
          <p:nvPr/>
        </p:nvPicPr>
        <p:blipFill>
          <a:blip r:embed="rId3" cstate="print"/>
          <a:srcRect l="28515" t="4983" r="7653" b="4335"/>
          <a:stretch>
            <a:fillRect/>
          </a:stretch>
        </p:blipFill>
        <p:spPr bwMode="auto">
          <a:xfrm>
            <a:off x="4572000" y="2911792"/>
            <a:ext cx="4572000" cy="3946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E:\Новая папка\0-02-0a-1ddffd9a5bcb088817bde99b09af32b041745fa27219e25f82adfd20bdb541af_3e161fd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E:\Новая папка\0-02-0a-88f2243ead349eced9d57501537b16d38c32fcac7ce01479625403aacdba32c1_baf0118c.jpg"/>
          <p:cNvPicPr>
            <a:picLocks noChangeAspect="1" noChangeArrowheads="1"/>
          </p:cNvPicPr>
          <p:nvPr/>
        </p:nvPicPr>
        <p:blipFill>
          <a:blip r:embed="rId2" cstate="print"/>
          <a:srcRect l="5625" t="9375" r="5078" b="10937"/>
          <a:stretch>
            <a:fillRect/>
          </a:stretch>
        </p:blipFill>
        <p:spPr bwMode="auto">
          <a:xfrm>
            <a:off x="0" y="785770"/>
            <a:ext cx="9072626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Наставничество\Сайт\Встречи\DSC_02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711" t="2223" r="15891" b="2317"/>
          <a:stretch>
            <a:fillRect/>
          </a:stretch>
        </p:blipFill>
        <p:spPr bwMode="auto">
          <a:xfrm>
            <a:off x="0" y="0"/>
            <a:ext cx="6048672" cy="4320480"/>
          </a:xfrm>
          <a:prstGeom prst="rect">
            <a:avLst/>
          </a:prstGeom>
          <a:noFill/>
        </p:spPr>
      </p:pic>
      <p:pic>
        <p:nvPicPr>
          <p:cNvPr id="2051" name="Picture 3" descr="C:\Users\User\Desktop\Наставничество\Сайт\Встречи\DSC_0261.JPG"/>
          <p:cNvPicPr>
            <a:picLocks noChangeAspect="1" noChangeArrowheads="1"/>
          </p:cNvPicPr>
          <p:nvPr/>
        </p:nvPicPr>
        <p:blipFill>
          <a:blip r:embed="rId3" cstate="print"/>
          <a:srcRect l="3003"/>
          <a:stretch>
            <a:fillRect/>
          </a:stretch>
        </p:blipFill>
        <p:spPr bwMode="auto">
          <a:xfrm>
            <a:off x="3867606" y="3789040"/>
            <a:ext cx="5276394" cy="3068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наст отчет\Фото\DSC_0061.JPG"/>
          <p:cNvPicPr>
            <a:picLocks noChangeAspect="1" noChangeArrowheads="1"/>
          </p:cNvPicPr>
          <p:nvPr/>
        </p:nvPicPr>
        <p:blipFill>
          <a:blip r:embed="rId2" cstate="print"/>
          <a:srcRect l="4541" t="24950" r="14477"/>
          <a:stretch>
            <a:fillRect/>
          </a:stretch>
        </p:blipFill>
        <p:spPr bwMode="auto">
          <a:xfrm>
            <a:off x="0" y="3242742"/>
            <a:ext cx="6786578" cy="3615258"/>
          </a:xfrm>
          <a:prstGeom prst="rect">
            <a:avLst/>
          </a:prstGeom>
          <a:noFill/>
        </p:spPr>
      </p:pic>
      <p:pic>
        <p:nvPicPr>
          <p:cNvPr id="3074" name="Picture 2" descr="C:\Users\Admin\Desktop\Новая папка (2)\IMG-20210519-WA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8150" y="0"/>
            <a:ext cx="6165850" cy="3000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5357818" cy="2016224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  <a:t>Мастер-класс по изготовлению и украшению кондитерских изделий </a:t>
            </a:r>
            <a:b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  <a:t>в КГБПОУ «Красноярский техникум социальных технологий».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72066" y="714356"/>
            <a:ext cx="4071934" cy="5929354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ru-RU" sz="5900" b="1" dirty="0" smtClean="0"/>
              <a:t>          </a:t>
            </a:r>
            <a:r>
              <a:rPr lang="ru-RU" sz="11200" b="1" dirty="0" smtClean="0"/>
              <a:t>Под руководством наставника Токаревой Екатерины, школьники применили технологию росписи айсингом и оформили свои изделия. В совместной деятельности ребята проявили свои навыки, полученные в школе и в техникуме, творчество и фантазию. </a:t>
            </a:r>
          </a:p>
          <a:p>
            <a:pPr algn="just"/>
            <a:endParaRPr lang="ru-RU" dirty="0"/>
          </a:p>
        </p:txBody>
      </p:sp>
      <p:pic>
        <p:nvPicPr>
          <p:cNvPr id="15364" name="Picture 4" descr="https://kgbou5.ru/assets/images/novosti-2020-2021/080221_05.JPG"/>
          <p:cNvPicPr>
            <a:picLocks noChangeAspect="1" noChangeArrowheads="1"/>
          </p:cNvPicPr>
          <p:nvPr/>
        </p:nvPicPr>
        <p:blipFill>
          <a:blip r:embed="rId2" cstate="print"/>
          <a:srcRect t="4286" b="7142"/>
          <a:stretch>
            <a:fillRect/>
          </a:stretch>
        </p:blipFill>
        <p:spPr bwMode="auto">
          <a:xfrm>
            <a:off x="0" y="2924944"/>
            <a:ext cx="5167005" cy="3933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8610" name="Picture 2" descr="https://kgbou5.ru/assets/images/novosti-2020-2021/080221_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1156" cy="4982796"/>
          </a:xfrm>
          <a:prstGeom prst="rect">
            <a:avLst/>
          </a:prstGeom>
          <a:noFill/>
        </p:spPr>
      </p:pic>
      <p:pic>
        <p:nvPicPr>
          <p:cNvPr id="68611" name="Picture 3" descr="E:\ФОТО НАСТАВНИКИ\Новая папка\IMG-1620194eb3a6d4b3bb0a2e973f7d2e65-V.jpg"/>
          <p:cNvPicPr>
            <a:picLocks noChangeAspect="1" noChangeArrowheads="1"/>
          </p:cNvPicPr>
          <p:nvPr/>
        </p:nvPicPr>
        <p:blipFill>
          <a:blip r:embed="rId3" cstate="print"/>
          <a:srcRect t="28125" b="20546"/>
          <a:stretch>
            <a:fillRect/>
          </a:stretch>
        </p:blipFill>
        <p:spPr bwMode="auto">
          <a:xfrm>
            <a:off x="5594995" y="4429133"/>
            <a:ext cx="3549005" cy="24288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ЭКСКУРСИИ И МАСТЕР-КЛАССЫ В УЧРЕЖДЕНИЯХ СПО г.Красноярска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E:\Новая папка\0-02-0a-e945ef111b971086eb44e3c16628e44c640ddc85997852b3148f3b7c51c23f56_4d6844a9.jpg"/>
          <p:cNvPicPr>
            <a:picLocks noChangeAspect="1" noChangeArrowheads="1"/>
          </p:cNvPicPr>
          <p:nvPr/>
        </p:nvPicPr>
        <p:blipFill>
          <a:blip r:embed="rId2" cstate="print"/>
          <a:srcRect l="5000" r="14140"/>
          <a:stretch>
            <a:fillRect/>
          </a:stretch>
        </p:blipFill>
        <p:spPr bwMode="auto">
          <a:xfrm>
            <a:off x="-92986" y="1531640"/>
            <a:ext cx="9236986" cy="5301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7281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РАБОТА ТВОРЧЕСКОЙ ГРУППЫ ПЕДАГОГОВ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 КГБОУ «Красноярская школа № 5»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над адаптацией рабочих тетрадей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itchFamily="18" charset="0"/>
              </a:rPr>
              <a:t>Менто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ри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38401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E:\наст школа\фото\вибер\IMG-336e31b3aa55eab4f8c9464515d93a2a-V.jpg"/>
          <p:cNvPicPr>
            <a:picLocks noChangeAspect="1" noChangeArrowheads="1"/>
          </p:cNvPicPr>
          <p:nvPr/>
        </p:nvPicPr>
        <p:blipFill>
          <a:blip r:embed="rId2" cstate="print"/>
          <a:srcRect l="5000" t="5938" r="781" b="26562"/>
          <a:stretch>
            <a:fillRect/>
          </a:stretch>
        </p:blipFill>
        <p:spPr bwMode="auto">
          <a:xfrm>
            <a:off x="-29799" y="1340768"/>
            <a:ext cx="9173799" cy="5517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ЭКСКУРСИИ И МАСТЕР-КЛАССЫ В УЧРЕЖДЕНИЯХ СПО г.Красноярска</a:t>
            </a:r>
            <a:endParaRPr lang="ru-RU" dirty="0"/>
          </a:p>
        </p:txBody>
      </p:sp>
      <p:pic>
        <p:nvPicPr>
          <p:cNvPr id="24578" name="Picture 2" descr="E:\Новая папка\0-02-05-39e08e1ad7035a76d5290758f1d4616b1f8f7e23e1ae685f1f8d904ec2507701_39d77ef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023" t="8301" r="8132" b="10222"/>
          <a:stretch>
            <a:fillRect/>
          </a:stretch>
        </p:blipFill>
        <p:spPr bwMode="auto">
          <a:xfrm>
            <a:off x="426363" y="2132856"/>
            <a:ext cx="8717637" cy="4725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ЭКСКУРСИИ И МАСТЕР-КЛАССЫ В УЧРЕЖДЕНИЯХ СПО г.Красноярска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E:\Новая папка\0-02-05-79de64563feb992a1cdeea2bc8d35f03ec54301d009e742a48ad7e41c3dfd214_edeed778.jpg"/>
          <p:cNvPicPr>
            <a:picLocks noChangeAspect="1" noChangeArrowheads="1"/>
          </p:cNvPicPr>
          <p:nvPr/>
        </p:nvPicPr>
        <p:blipFill>
          <a:blip r:embed="rId2" cstate="print"/>
          <a:srcRect l="7109" t="8574" r="9218" b="8131"/>
          <a:stretch>
            <a:fillRect/>
          </a:stretch>
        </p:blipFill>
        <p:spPr bwMode="auto">
          <a:xfrm>
            <a:off x="0" y="1961456"/>
            <a:ext cx="9144000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ЭКСКУРСИИ И МАСТЕР-КЛАССЫ В УЧРЕЖДЕНИЯХ СПО г.Красноярска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наст школа\фото\DSC_0133.JPG"/>
          <p:cNvPicPr>
            <a:picLocks noChangeAspect="1" noChangeArrowheads="1"/>
          </p:cNvPicPr>
          <p:nvPr/>
        </p:nvPicPr>
        <p:blipFill>
          <a:blip r:embed="rId2" cstate="print"/>
          <a:srcRect l="8639" r="22552" b="55"/>
          <a:stretch>
            <a:fillRect/>
          </a:stretch>
        </p:blipFill>
        <p:spPr bwMode="auto">
          <a:xfrm>
            <a:off x="827584" y="1432416"/>
            <a:ext cx="7488832" cy="5425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ЭКСКУРСИИ И МАСТЕР-КЛАССЫ В УЧРЕЖДЕНИЯХ СПО г.Красноярска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наст отчет\Фото\DSC_0039.JPG"/>
          <p:cNvPicPr>
            <a:picLocks noChangeAspect="1" noChangeArrowheads="1"/>
          </p:cNvPicPr>
          <p:nvPr/>
        </p:nvPicPr>
        <p:blipFill>
          <a:blip r:embed="rId2" cstate="print"/>
          <a:srcRect t="6649" r="6250"/>
          <a:stretch>
            <a:fillRect/>
          </a:stretch>
        </p:blipFill>
        <p:spPr bwMode="auto">
          <a:xfrm>
            <a:off x="395536" y="1430434"/>
            <a:ext cx="8244408" cy="54275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ЭКСКУРСИИ И МАСТЕР-КЛАССЫ В УЧРЕЖДЕНИЯХ СПО г.Красноярска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esktop\наст отчет\Фото\DSC_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54500"/>
            <a:ext cx="9144000" cy="540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Наши достижения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Человечки для презентации » Скачать лучшие картинки бесплатно на рабочий  стол"/>
          <p:cNvPicPr>
            <a:picLocks noChangeAspect="1" noChangeArrowheads="1"/>
          </p:cNvPicPr>
          <p:nvPr/>
        </p:nvPicPr>
        <p:blipFill>
          <a:blip r:embed="rId2" cstate="print"/>
          <a:srcRect t="2484"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Участие наставляемых в конкурсах профессионального мастерства</a:t>
            </a:r>
            <a:endParaRPr lang="ru-RU" dirty="0"/>
          </a:p>
        </p:txBody>
      </p:sp>
      <p:pic>
        <p:nvPicPr>
          <p:cNvPr id="5" name="Picture 2" descr="ᐈ Человечек для презентации фото, рисунки 3d человечки | скачать на  Depositphotos®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000" t="2667" r="8000" b="9333"/>
          <a:stretch>
            <a:fillRect/>
          </a:stretch>
        </p:blipFill>
        <p:spPr bwMode="auto">
          <a:xfrm>
            <a:off x="1835696" y="1529106"/>
            <a:ext cx="4896544" cy="5129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Участие наставляемых в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V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Региональном Чемпионате по профессиональному мастерству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среди инвалидов и лиц с ОВЗ 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4000" b="1" dirty="0" err="1" smtClean="0">
                <a:solidFill>
                  <a:schemeClr val="tx2">
                    <a:lumMod val="75000"/>
                  </a:schemeClr>
                </a:solidFill>
              </a:rPr>
              <a:t>Абилимпикс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ownloads\IMG_5024.jpg"/>
          <p:cNvPicPr>
            <a:picLocks noChangeAspect="1" noChangeArrowheads="1"/>
          </p:cNvPicPr>
          <p:nvPr/>
        </p:nvPicPr>
        <p:blipFill>
          <a:blip r:embed="rId2" cstate="print"/>
          <a:srcRect l="22034" t="7687" r="29259" b="42737"/>
          <a:stretch>
            <a:fillRect/>
          </a:stretch>
        </p:blipFill>
        <p:spPr bwMode="auto">
          <a:xfrm>
            <a:off x="611560" y="1772816"/>
            <a:ext cx="3600400" cy="4886257"/>
          </a:xfrm>
          <a:prstGeom prst="rect">
            <a:avLst/>
          </a:prstGeom>
          <a:noFill/>
        </p:spPr>
      </p:pic>
      <p:pic>
        <p:nvPicPr>
          <p:cNvPr id="5" name="Picture 8" descr="https://kgbou5.ru/assets/images/novosti-2020-2021/200421.jpg"/>
          <p:cNvPicPr>
            <a:picLocks noChangeAspect="1" noChangeArrowheads="1"/>
          </p:cNvPicPr>
          <p:nvPr/>
        </p:nvPicPr>
        <p:blipFill>
          <a:blip r:embed="rId3" cstate="print"/>
          <a:srcRect l="4048" t="10626" r="10941"/>
          <a:stretch>
            <a:fillRect/>
          </a:stretch>
        </p:blipFill>
        <p:spPr bwMode="auto">
          <a:xfrm>
            <a:off x="4716016" y="1772816"/>
            <a:ext cx="3744416" cy="494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535841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Участие наставляемых в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V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Региональном Чемпионате по профессиональному мастерству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среди инвалидов и лиц с ОВЗ 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4000" b="1" dirty="0" err="1" smtClean="0">
                <a:solidFill>
                  <a:schemeClr val="tx2">
                    <a:lumMod val="75000"/>
                  </a:schemeClr>
                </a:solidFill>
              </a:rPr>
              <a:t>Абилимпикс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8678" name="Picture 6" descr="https://kgbou5.ru/assets/images/novosti-2020-2021/200421_05.jpg"/>
          <p:cNvPicPr>
            <a:picLocks noChangeAspect="1" noChangeArrowheads="1"/>
          </p:cNvPicPr>
          <p:nvPr/>
        </p:nvPicPr>
        <p:blipFill>
          <a:blip r:embed="rId2" cstate="print"/>
          <a:srcRect t="1309" r="13261"/>
          <a:stretch>
            <a:fillRect/>
          </a:stretch>
        </p:blipFill>
        <p:spPr bwMode="auto">
          <a:xfrm>
            <a:off x="5508104" y="1663443"/>
            <a:ext cx="3240360" cy="4930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44159" t="12596" r="2184" b="14033"/>
          <a:stretch/>
        </p:blipFill>
        <p:spPr bwMode="auto">
          <a:xfrm>
            <a:off x="376916" y="1916832"/>
            <a:ext cx="4766220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Участие наставляемого в краевом  конкурсе профессионального мастерства</a:t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«Лучший по профессии 2021»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" name="Picture 2" descr="Картинка Лестница Успеха"/>
          <p:cNvPicPr>
            <a:picLocks noChangeAspect="1" noChangeArrowheads="1"/>
          </p:cNvPicPr>
          <p:nvPr/>
        </p:nvPicPr>
        <p:blipFill>
          <a:blip r:embed="rId2" cstate="print"/>
          <a:srcRect l="3948" t="5360" r="3921"/>
          <a:stretch>
            <a:fillRect/>
          </a:stretch>
        </p:blipFill>
        <p:spPr bwMode="auto">
          <a:xfrm>
            <a:off x="323528" y="2924944"/>
            <a:ext cx="3191936" cy="3356992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5937" r="20512"/>
          <a:stretch>
            <a:fillRect/>
          </a:stretch>
        </p:blipFill>
        <p:spPr bwMode="auto">
          <a:xfrm>
            <a:off x="4644008" y="1772816"/>
            <a:ext cx="3491880" cy="491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наст школа\фото\вибер\IMG-34d56121dd3f8aae6ca7e22e6596e2f4-V.jpg"/>
          <p:cNvPicPr>
            <a:picLocks noChangeAspect="1" noChangeArrowheads="1"/>
          </p:cNvPicPr>
          <p:nvPr/>
        </p:nvPicPr>
        <p:blipFill>
          <a:blip r:embed="rId2" cstate="print"/>
          <a:srcRect l="1607" t="9375" r="4375" b="4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Итоговое мероприятие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«НАШИ ДОСТИЖЕНИЯ»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C:\Users\Admin\Desktop\заключение\IMG-3037be306429e738d9a559239bb01a39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26"/>
            <a:ext cx="9144000" cy="48149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934329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в команде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esktop\заключение\IMG-4a1541114bac5d1558edc3caddffe79b-V.jpg"/>
          <p:cNvPicPr>
            <a:picLocks noChangeAspect="1" noChangeArrowheads="1"/>
          </p:cNvPicPr>
          <p:nvPr/>
        </p:nvPicPr>
        <p:blipFill>
          <a:blip r:embed="rId2" cstate="print"/>
          <a:srcRect t="14071" b="27532"/>
          <a:stretch>
            <a:fillRect/>
          </a:stretch>
        </p:blipFill>
        <p:spPr bwMode="auto">
          <a:xfrm>
            <a:off x="3706686" y="1357298"/>
            <a:ext cx="5437314" cy="5500702"/>
          </a:xfrm>
          <a:prstGeom prst="rect">
            <a:avLst/>
          </a:prstGeom>
          <a:noFill/>
        </p:spPr>
      </p:pic>
      <p:pic>
        <p:nvPicPr>
          <p:cNvPr id="5124" name="Picture 4" descr="C:\Users\Admin\Desktop\заключение\IMG-afe2bc9665087c8a1f686eaa8d2f0a1e-V.jpg"/>
          <p:cNvPicPr>
            <a:picLocks noChangeAspect="1" noChangeArrowheads="1"/>
          </p:cNvPicPr>
          <p:nvPr/>
        </p:nvPicPr>
        <p:blipFill>
          <a:blip r:embed="rId3" cstate="print"/>
          <a:srcRect l="14063" r="47265" b="28678"/>
          <a:stretch>
            <a:fillRect/>
          </a:stretch>
        </p:blipFill>
        <p:spPr bwMode="auto">
          <a:xfrm>
            <a:off x="0" y="2143116"/>
            <a:ext cx="3929090" cy="3786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Презентация проекта 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«МОЙ ГОРОД»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esktop\заключение\IMG-d9c4b0ecf8c81e4aead361d64c73cbe5-V.jpg"/>
          <p:cNvPicPr>
            <a:picLocks noChangeAspect="1" noChangeArrowheads="1"/>
          </p:cNvPicPr>
          <p:nvPr/>
        </p:nvPicPr>
        <p:blipFill>
          <a:blip r:embed="rId2" cstate="print"/>
          <a:srcRect l="5000" t="6545" r="5000"/>
          <a:stretch>
            <a:fillRect/>
          </a:stretch>
        </p:blipFill>
        <p:spPr bwMode="auto">
          <a:xfrm>
            <a:off x="0" y="1571612"/>
            <a:ext cx="9144000" cy="5286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заключение\Новая папка\DSC_0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9219"/>
            <a:ext cx="9144000" cy="51587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dmin\Desktop\заключение\DSC_0103.JPG"/>
          <p:cNvPicPr>
            <a:picLocks noChangeAspect="1" noChangeArrowheads="1"/>
          </p:cNvPicPr>
          <p:nvPr/>
        </p:nvPicPr>
        <p:blipFill>
          <a:blip r:embed="rId2" cstate="print"/>
          <a:srcRect l="22364" t="11344" b="8679"/>
          <a:stretch>
            <a:fillRect/>
          </a:stretch>
        </p:blipFill>
        <p:spPr bwMode="auto">
          <a:xfrm>
            <a:off x="0" y="571480"/>
            <a:ext cx="9144000" cy="56768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Награждение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наставнических пар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заключение\IMG-0ac40cbf6d8d153359250f4cf7f834f9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5992"/>
            <a:ext cx="9144000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dmin\Desktop\заключение\IMG-99b2b2c16e74b038062de264462258da-V.jpg"/>
          <p:cNvPicPr>
            <a:picLocks noChangeAspect="1" noChangeArrowheads="1"/>
          </p:cNvPicPr>
          <p:nvPr/>
        </p:nvPicPr>
        <p:blipFill>
          <a:blip r:embed="rId2" cstate="print"/>
          <a:srcRect l="14844" t="25625" r="14843" b="21875"/>
          <a:stretch>
            <a:fillRect/>
          </a:stretch>
        </p:blipFill>
        <p:spPr bwMode="auto">
          <a:xfrm>
            <a:off x="0" y="1571612"/>
            <a:ext cx="9144000" cy="5286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498080" cy="163036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Благодарим за внимание!</a:t>
            </a:r>
            <a:endParaRPr lang="ru-RU" sz="4800" b="1" dirty="0"/>
          </a:p>
        </p:txBody>
      </p:sp>
      <p:pic>
        <p:nvPicPr>
          <p:cNvPr id="4" name="Picture 6" descr="https://st.depositphotos.com/1364916/1204/v/950/depositphotos_12044211-stock-illustration-teamwork-social-networking-log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700808"/>
            <a:ext cx="4561274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ВСТРЕЧА СТУДЕНТОВ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С ПЕДАГОГАМИ ШКОЛЫ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314" name="Picture 2" descr="E:\наст школа\фото\вибер\IMG-e4271aa6564320efab3bfbb47b0e545c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0590"/>
          <a:stretch>
            <a:fillRect/>
          </a:stretch>
        </p:blipFill>
        <p:spPr bwMode="auto">
          <a:xfrm>
            <a:off x="0" y="2071654"/>
            <a:ext cx="9144000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Вспоминаем лучшие моменты  школьной жизни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 descr="E:\ФОТО НАСТАВНИКИ\1 встреча\20210122_152602.jpg"/>
          <p:cNvPicPr>
            <a:picLocks noChangeAspect="1" noChangeArrowheads="1"/>
          </p:cNvPicPr>
          <p:nvPr/>
        </p:nvPicPr>
        <p:blipFill>
          <a:blip r:embed="rId2" cstate="print"/>
          <a:srcRect t="30555" r="7812"/>
          <a:stretch>
            <a:fillRect/>
          </a:stretch>
        </p:blipFill>
        <p:spPr bwMode="auto">
          <a:xfrm>
            <a:off x="0" y="1500174"/>
            <a:ext cx="9144000" cy="5357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Обсуждаем идею наставничества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218" name="Picture 2" descr="E:\наст школа\фото\вибер\IMG-750bfc71b6fd558d88a7476f2872a38b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090" t="20652" r="20486"/>
          <a:stretch>
            <a:fillRect/>
          </a:stretch>
        </p:blipFill>
        <p:spPr bwMode="auto">
          <a:xfrm>
            <a:off x="467544" y="1412776"/>
            <a:ext cx="8143932" cy="5143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Радуемся! Планируем дальнейшие встречи..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2" descr="E:\Новая папка\0-02-08-a5ee6ebe4422195589f3b4257eb876156b83c4bffb21742426c3f9dc5fd8d719_ace0ce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828" r="23984"/>
          <a:stretch>
            <a:fillRect/>
          </a:stretch>
        </p:blipFill>
        <p:spPr bwMode="auto">
          <a:xfrm>
            <a:off x="0" y="2015549"/>
            <a:ext cx="4429124" cy="4842452"/>
          </a:xfrm>
          <a:prstGeom prst="rect">
            <a:avLst/>
          </a:prstGeom>
          <a:noFill/>
        </p:spPr>
      </p:pic>
      <p:pic>
        <p:nvPicPr>
          <p:cNvPr id="10244" name="Picture 4" descr="E:\ФОТО НАСТАВНИКИ\1 встреча\20210122_160040.jpg"/>
          <p:cNvPicPr>
            <a:picLocks noChangeAspect="1" noChangeArrowheads="1"/>
          </p:cNvPicPr>
          <p:nvPr/>
        </p:nvPicPr>
        <p:blipFill>
          <a:blip r:embed="rId3" cstate="print"/>
          <a:srcRect l="28906" t="18750" r="23437" b="9375"/>
          <a:stretch>
            <a:fillRect/>
          </a:stretch>
        </p:blipFill>
        <p:spPr bwMode="auto">
          <a:xfrm>
            <a:off x="4286248" y="1363166"/>
            <a:ext cx="4857752" cy="5494834"/>
          </a:xfrm>
          <a:prstGeom prst="rect">
            <a:avLst/>
          </a:prstGeom>
          <a:noFill/>
        </p:spPr>
      </p:pic>
      <p:sp>
        <p:nvSpPr>
          <p:cNvPr id="44034" name="AutoShape 2" descr="Смайлики - картинки разных эмоций и настроения • Прикольные картинки и 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6" name="AutoShape 4" descr="Смайлики - картинки разных эмоций и настроения • Прикольные картинки и 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8" name="Picture 6" descr="Смайлики настроение: скачать картинки, стоковые фото Смайлики настроение в  хорошем качестве | Depositphotos"/>
          <p:cNvPicPr>
            <a:picLocks noChangeAspect="1" noChangeArrowheads="1"/>
          </p:cNvPicPr>
          <p:nvPr/>
        </p:nvPicPr>
        <p:blipFill>
          <a:blip r:embed="rId4" cstate="print"/>
          <a:srcRect t="8556" r="826" b="58960"/>
          <a:stretch>
            <a:fillRect/>
          </a:stretch>
        </p:blipFill>
        <p:spPr bwMode="auto">
          <a:xfrm>
            <a:off x="7165430" y="692696"/>
            <a:ext cx="1978570" cy="648072"/>
          </a:xfrm>
          <a:prstGeom prst="rect">
            <a:avLst/>
          </a:prstGeom>
          <a:noFill/>
        </p:spPr>
      </p:pic>
      <p:sp>
        <p:nvSpPr>
          <p:cNvPr id="44040" name="AutoShape 8" descr="Картинки эмоций для занятий с детьми в детском сад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42" name="AutoShape 10" descr="Картинки эмоций для занятий с детьми в детском сад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44" name="AutoShape 12" descr="Картинки смайлики разные настроения распечатать — kcson-sever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46" name="AutoShape 14" descr="Картинки смайлики разные настроения распечатать — kcson-sever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1528</TotalTime>
  <Words>452</Words>
  <Application>Microsoft Office PowerPoint</Application>
  <PresentationFormat>Экран (4:3)</PresentationFormat>
  <Paragraphs>83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 КГБОУ «Красноярская школа № 5» ПРОГРАММА НАСТАВНИЧЕСТВА  ПО ПРОФОРИЕНТАЦИИ  «КОМПАС УСПЕХА»</vt:lpstr>
      <vt:lpstr>ПЕДАГОГИ-УЧАСТНИКИ ПРОГРАММЫ</vt:lpstr>
      <vt:lpstr>Нормативно-правовые документы для обеспечения реализации программы</vt:lpstr>
      <vt:lpstr>РАБОТА ТВОРЧЕСКОЙ ГРУППЫ ПЕДАГОГОВ  КГБОУ «Красноярская школа № 5» над адаптацией рабочих тетрадей Ментори </vt:lpstr>
      <vt:lpstr>Слайд 5</vt:lpstr>
      <vt:lpstr>ВСТРЕЧА СТУДЕНТОВ  С ПЕДАГОГАМИ ШКОЛЫ</vt:lpstr>
      <vt:lpstr>Вспоминаем лучшие моменты  школьной жизни</vt:lpstr>
      <vt:lpstr>Обсуждаем идею наставничества</vt:lpstr>
      <vt:lpstr>Радуемся! Планируем дальнейшие встречи..</vt:lpstr>
      <vt:lpstr>Обучение наставников/студентов</vt:lpstr>
      <vt:lpstr>Слайд 11</vt:lpstr>
      <vt:lpstr>ПОСВЯЩЕНИЕ В НАСТАВЛЯЕМЫЕ И НАСТАВНИКИ</vt:lpstr>
      <vt:lpstr>Чтобы понимать друг друга, надо обязательно общаться, уметь задавать вопросы и отвечать на них.  </vt:lpstr>
      <vt:lpstr>Мы вместе!</vt:lpstr>
      <vt:lpstr>Мы одна команда!</vt:lpstr>
      <vt:lpstr>Слайд 16</vt:lpstr>
      <vt:lpstr>НАСТАВНИЧЕСКИЕ ВСТРЕЧИ: создание комфортной среды для успешной работы по повышению самооценки, развитию гибких навыков</vt:lpstr>
      <vt:lpstr>Делимся опытом</vt:lpstr>
      <vt:lpstr>Занятие с элементами тренинга на сплочение</vt:lpstr>
      <vt:lpstr>Работа в команде</vt:lpstr>
      <vt:lpstr>Совместная деятельность</vt:lpstr>
      <vt:lpstr>Слайд 22</vt:lpstr>
      <vt:lpstr>Слайд 23</vt:lpstr>
      <vt:lpstr>Слайд 24</vt:lpstr>
      <vt:lpstr>Рады общению!!!!</vt:lpstr>
      <vt:lpstr>Наставнические встречи: опыт подготовки к участию в конкурсе  или как справиться с волнением? </vt:lpstr>
      <vt:lpstr>Создание макета г.Красноярска «Мой город»</vt:lpstr>
      <vt:lpstr>Планирование работы групп наставников/наставляемых в проекте  «Мой город» </vt:lpstr>
      <vt:lpstr>Слайд 29</vt:lpstr>
      <vt:lpstr>Слайд 30</vt:lpstr>
      <vt:lpstr>Планирование работы по модулям</vt:lpstr>
      <vt:lpstr>Практическая деятельность наставнических пар</vt:lpstr>
      <vt:lpstr>Слайд 33</vt:lpstr>
      <vt:lpstr>Слайд 34</vt:lpstr>
      <vt:lpstr>Слайд 35</vt:lpstr>
      <vt:lpstr>Слайд 36</vt:lpstr>
      <vt:lpstr>Мастер-класс по изготовлению и украшению кондитерских изделий  в КГБПОУ «Красноярский техникум социальных технологий». </vt:lpstr>
      <vt:lpstr>Слайд 38</vt:lpstr>
      <vt:lpstr>ЭКСКУРСИИ И МАСТЕР-КЛАССЫ В УЧРЕЖДЕНИЯХ СПО г.Красноярска</vt:lpstr>
      <vt:lpstr>ЭКСКУРСИИ И МАСТЕР-КЛАССЫ В УЧРЕЖДЕНИЯХ СПО г.Красноярска</vt:lpstr>
      <vt:lpstr>ЭКСКУРСИИ И МАСТЕР-КЛАССЫ В УЧРЕЖДЕНИЯХ СПО г.Красноярска</vt:lpstr>
      <vt:lpstr>ЭКСКУРСИИ И МАСТЕР-КЛАССЫ В УЧРЕЖДЕНИЯХ СПО г.Красноярска</vt:lpstr>
      <vt:lpstr>ЭКСКУРСИИ И МАСТЕР-КЛАССЫ В УЧРЕЖДЕНИЯХ СПО г.Красноярска</vt:lpstr>
      <vt:lpstr>ЭКСКУРСИИ И МАСТЕР-КЛАССЫ В УЧРЕЖДЕНИЯХ СПО г.Красноярска</vt:lpstr>
      <vt:lpstr>Наши достижения</vt:lpstr>
      <vt:lpstr>Участие наставляемых в конкурсах профессионального мастерства</vt:lpstr>
      <vt:lpstr>Участие наставляемых в V Региональном Чемпионате по профессиональному мастерству  среди инвалидов и лиц с ОВЗ «Абилимпикс»</vt:lpstr>
      <vt:lpstr>Участие наставляемых в V Региональном Чемпионате по профессиональному мастерству  среди инвалидов и лиц с ОВЗ «Абилимпикс»</vt:lpstr>
      <vt:lpstr>Участие наставляемого в краевом  конкурсе профессионального мастерства «Лучший по профессии 2021»</vt:lpstr>
      <vt:lpstr>Итоговое мероприятие «НАШИ ДОСТИЖЕНИЯ»</vt:lpstr>
      <vt:lpstr>Работа в команде</vt:lpstr>
      <vt:lpstr>Презентация проекта  «МОЙ ГОРОД»</vt:lpstr>
      <vt:lpstr>Слайд 53</vt:lpstr>
      <vt:lpstr>Слайд 54</vt:lpstr>
      <vt:lpstr>Награждение наставнических пар </vt:lpstr>
      <vt:lpstr>Слайд 56</vt:lpstr>
      <vt:lpstr>Благодарим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Итоговая работа по окончании курса: «Наставничество и техники работы наставника»</dc:title>
  <dc:creator>Екатерина Петровна Мерзликина</dc:creator>
  <cp:lastModifiedBy>User</cp:lastModifiedBy>
  <cp:revision>161</cp:revision>
  <cp:lastPrinted>2021-03-12T06:48:58Z</cp:lastPrinted>
  <dcterms:created xsi:type="dcterms:W3CDTF">2021-03-11T01:29:53Z</dcterms:created>
  <dcterms:modified xsi:type="dcterms:W3CDTF">2021-05-25T00:50:52Z</dcterms:modified>
</cp:coreProperties>
</file>