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5" r:id="rId3"/>
    <p:sldId id="352" r:id="rId4"/>
    <p:sldId id="353" r:id="rId5"/>
    <p:sldId id="306" r:id="rId6"/>
    <p:sldId id="354" r:id="rId7"/>
    <p:sldId id="355" r:id="rId8"/>
    <p:sldId id="309" r:id="rId9"/>
    <p:sldId id="310" r:id="rId10"/>
    <p:sldId id="311" r:id="rId11"/>
    <p:sldId id="296" r:id="rId12"/>
    <p:sldId id="357" r:id="rId13"/>
    <p:sldId id="321" r:id="rId14"/>
    <p:sldId id="359" r:id="rId15"/>
    <p:sldId id="337" r:id="rId16"/>
    <p:sldId id="338" r:id="rId17"/>
    <p:sldId id="339" r:id="rId18"/>
    <p:sldId id="343" r:id="rId19"/>
    <p:sldId id="334" r:id="rId20"/>
    <p:sldId id="361" r:id="rId21"/>
    <p:sldId id="362" r:id="rId22"/>
    <p:sldId id="363" r:id="rId23"/>
    <p:sldId id="347" r:id="rId24"/>
    <p:sldId id="348" r:id="rId25"/>
    <p:sldId id="344" r:id="rId26"/>
    <p:sldId id="365" r:id="rId27"/>
    <p:sldId id="327" r:id="rId28"/>
    <p:sldId id="341" r:id="rId29"/>
    <p:sldId id="366" r:id="rId30"/>
    <p:sldId id="350" r:id="rId31"/>
    <p:sldId id="301" r:id="rId32"/>
    <p:sldId id="35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orient="horz" pos="1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7C6"/>
    <a:srgbClr val="FFBA38"/>
    <a:srgbClr val="FFFFFF"/>
    <a:srgbClr val="0E7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80231" autoAdjust="0"/>
  </p:normalViewPr>
  <p:slideViewPr>
    <p:cSldViewPr snapToGrid="0">
      <p:cViewPr varScale="1">
        <p:scale>
          <a:sx n="51" d="100"/>
          <a:sy n="51" d="100"/>
        </p:scale>
        <p:origin x="1084" y="32"/>
      </p:cViewPr>
      <p:guideLst>
        <p:guide orient="horz" pos="2160"/>
        <p:guide pos="370"/>
        <p:guide orient="horz" pos="145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A07D-2CD5-479D-9271-5C40D136EE7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E9ED9-DED2-4776-9921-4690CC08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0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подготовки выступления,</a:t>
            </a:r>
            <a:r>
              <a:rPr lang="ru-RU" baseline="0" dirty="0" smtClean="0"/>
              <a:t> помимо своих мыслей и идей, я опиралась на выступления</a:t>
            </a:r>
            <a:r>
              <a:rPr lang="ru-RU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Марины Ефимовны Вайндорф-Сысоевой — «Цифровой аншлаг или современные возможности педагога»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Юрия Владимировича </a:t>
            </a:r>
            <a:r>
              <a:rPr lang="ru-RU" dirty="0" err="1" smtClean="0"/>
              <a:t>Ээльмаа</a:t>
            </a:r>
            <a:r>
              <a:rPr lang="ru-RU" dirty="0" smtClean="0"/>
              <a:t> — «Эта такая </a:t>
            </a:r>
            <a:r>
              <a:rPr lang="ru-RU" strike="sngStrike" baseline="0" dirty="0" smtClean="0"/>
              <a:t>далекая, будущая </a:t>
            </a:r>
            <a:r>
              <a:rPr lang="ru-RU" dirty="0" smtClean="0"/>
              <a:t>цифровая школа...»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err="1" smtClean="0"/>
              <a:t>Нурлана</a:t>
            </a:r>
            <a:r>
              <a:rPr lang="ru-RU" dirty="0" smtClean="0"/>
              <a:t> </a:t>
            </a:r>
            <a:r>
              <a:rPr lang="ru-RU" baseline="0" dirty="0" smtClean="0"/>
              <a:t> </a:t>
            </a:r>
            <a:r>
              <a:rPr lang="ru-RU" dirty="0" err="1" smtClean="0"/>
              <a:t>Имангалиева</a:t>
            </a:r>
            <a:r>
              <a:rPr lang="ru-RU" dirty="0" smtClean="0"/>
              <a:t> — «Инструменты и полезные наработки для организации дистанционного обучения»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Андрея Викторовича</a:t>
            </a:r>
            <a:r>
              <a:rPr lang="ru-RU" baseline="0" dirty="0" smtClean="0"/>
              <a:t> Хуторского (статьи в </a:t>
            </a:r>
            <a:r>
              <a:rPr lang="ru-RU" baseline="0" dirty="0" err="1" smtClean="0"/>
              <a:t>Фэйсбуке</a:t>
            </a:r>
            <a:r>
              <a:rPr lang="ru-RU" baseline="0" dirty="0" smtClean="0"/>
              <a:t>)</a:t>
            </a:r>
            <a:endParaRPr lang="ru-RU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Елены Ивановны Казаковой </a:t>
            </a:r>
            <a:r>
              <a:rPr lang="ru-RU" baseline="0" dirty="0" smtClean="0"/>
              <a:t> </a:t>
            </a:r>
            <a:r>
              <a:rPr lang="ru-RU" dirty="0" smtClean="0"/>
              <a:t>— </a:t>
            </a:r>
            <a:r>
              <a:rPr lang="ru-RU" baseline="0" dirty="0" smtClean="0"/>
              <a:t>«Пять оснований качества для цифровой педагогики»</a:t>
            </a:r>
            <a:r>
              <a:rPr lang="ru-RU" dirty="0" smtClean="0"/>
              <a:t> — </a:t>
            </a:r>
            <a:r>
              <a:rPr lang="en-US" dirty="0" smtClean="0"/>
              <a:t>https://youtu.be/a9Hrpa-Q-cM</a:t>
            </a:r>
            <a:r>
              <a:rPr lang="ru-RU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Татьяны </a:t>
            </a:r>
            <a:r>
              <a:rPr lang="ru-RU" dirty="0" err="1" smtClean="0"/>
              <a:t>Владимиовны</a:t>
            </a:r>
            <a:r>
              <a:rPr lang="ru-RU" dirty="0" smtClean="0"/>
              <a:t> Черниговской — «Человек на фоне онлайн» — </a:t>
            </a:r>
            <a:r>
              <a:rPr lang="en-US" dirty="0" smtClean="0"/>
              <a:t>https://youtu.be/a9Hrpa-Q-cM</a:t>
            </a:r>
            <a:r>
              <a:rPr lang="ru-RU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Реальные истории от родителей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1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7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многие хорошие</a:t>
            </a:r>
            <a:r>
              <a:rPr lang="ru-RU" baseline="0" dirty="0" smtClean="0"/>
              <a:t> учителя уже задались вопросом – а что же такое дистанционный урок?</a:t>
            </a:r>
          </a:p>
          <a:p>
            <a:r>
              <a:rPr lang="ru-RU" baseline="0" dirty="0" smtClean="0"/>
              <a:t>Хорошие – это профессионалы, которые помнят, что наша основная задача – учить. А остальные – это работяги, которые приходят отработать свои часы в школе…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7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Речь идет не о плане-конспекте урока и не о традиционных целях урока, к которым все давно привыкли. Правильная цель урока не просто описывает, что дети будут делать на уроке (рисовать плакат, решать задачи, изучать новую тему, смотреть видео), а утверждает, чему они научатся и что смогут сделать. Еще один важный нюанс: цели должны не только существовать на отчетных бумажках учителя, но и предъявляться детям в начале урока или даже ставиться вместе с учениками.</a:t>
            </a: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как только мы выстроим эту цепочку (цель = результат, формат предъявления результата,  критерии и инструменты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оценивания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задачи, средства и инструменты для выполнения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сможем подобрать контент, инструменты, понять, где и когда нам надо будет выйти в онлайн, когда устроить тренаж на каком-то ресурсе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 каким образом все это можно сделать (самому или попросить помощь)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</a:t>
            </a:r>
            <a:r>
              <a:rPr lang="ru-RU" baseline="0" dirty="0" smtClean="0"/>
              <a:t> не проектировать дистанционный урок, то возникает эффект </a:t>
            </a:r>
            <a:r>
              <a:rPr lang="ru-RU" baseline="0" dirty="0" err="1" smtClean="0"/>
              <a:t>обезьяннего</a:t>
            </a:r>
            <a:r>
              <a:rPr lang="ru-RU" baseline="0" dirty="0" smtClean="0"/>
              <a:t> аппетита – когда обезьяна хотела съесть все и сразу, а в итоге умерла с голоду…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47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Качество задачи</a:t>
            </a:r>
          </a:p>
          <a:p>
            <a:endParaRPr lang="ru-RU" b="1" dirty="0" smtClean="0"/>
          </a:p>
          <a:p>
            <a:pPr marL="457200" lvl="1" indent="0">
              <a:buFont typeface="+mj-lt"/>
              <a:buNone/>
            </a:pPr>
            <a:r>
              <a:rPr lang="ru-RU" sz="2400" dirty="0" smtClean="0"/>
              <a:t>Когда ученик получает задание учителя, он точно должен понимать: что нужно сделать? С помощью каких ресурсов (учебник, сайт, наблюдения и т.д.) нужно выполнить задание? В каком виде представить полученный результат? Как будет оцениваться правильность выполнения задания и как можно оценить себя? </a:t>
            </a:r>
          </a:p>
          <a:p>
            <a:pPr marL="0" indent="0">
              <a:buFont typeface="+mj-lt"/>
              <a:buNone/>
            </a:pPr>
            <a:endParaRPr lang="ru-RU" sz="2400" dirty="0" smtClean="0"/>
          </a:p>
          <a:p>
            <a:pPr marL="457200" lvl="1" indent="0">
              <a:buFont typeface="+mj-lt"/>
              <a:buNone/>
            </a:pPr>
            <a:r>
              <a:rPr lang="ru-RU" sz="2400" dirty="0" smtClean="0"/>
              <a:t>Эти вопросы составляют азбуку проектирования учебных заданий и задач и в обычной реальности, но в цифровой они становятся залогом эффективности работы. Отсутствие информации хотя бы по одному из них может разрушить или перевернуть смысл всей деятельности. </a:t>
            </a:r>
          </a:p>
          <a:p>
            <a:pPr lvl="1"/>
            <a:r>
              <a:rPr lang="ru-RU" sz="2400" b="1" dirty="0" smtClean="0"/>
              <a:t>Роль образцов деятельности (как надо) в онлайн-образовании трудно переоценить.</a:t>
            </a:r>
          </a:p>
          <a:p>
            <a:pPr lvl="1"/>
            <a:endParaRPr lang="ru-RU" sz="2400" b="1" dirty="0" smtClean="0"/>
          </a:p>
          <a:p>
            <a:pPr marL="0" lvl="0" indent="0">
              <a:buFont typeface="+mj-lt"/>
              <a:buNone/>
            </a:pPr>
            <a:r>
              <a:rPr lang="ru-RU" b="1" dirty="0" smtClean="0"/>
              <a:t>Качество</a:t>
            </a:r>
            <a:r>
              <a:rPr lang="ru-RU" b="1" baseline="0" dirty="0" smtClean="0"/>
              <a:t> обратной связи </a:t>
            </a:r>
          </a:p>
          <a:p>
            <a:pPr marL="0" lvl="0" indent="0">
              <a:buFont typeface="+mj-lt"/>
              <a:buNone/>
            </a:pPr>
            <a:endParaRPr lang="ru-RU" b="1" baseline="0" dirty="0" smtClean="0"/>
          </a:p>
          <a:p>
            <a:pPr marL="457200" lvl="1" indent="0">
              <a:buFont typeface="+mj-lt"/>
              <a:buNone/>
            </a:pPr>
            <a:r>
              <a:rPr lang="ru-RU" dirty="0" smtClean="0"/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ростая заповедь: если вы даете поручение (задачу, задания), вы обязаны проявить уважение к исполнителю и проверить выполнение. Первая же непроверенная задача порождает стремление отказаться (схитрить) от выполнения работы вообще. Обратная связь </a:t>
            </a:r>
            <a:r>
              <a:rPr lang="ru-RU" dirty="0" smtClean="0"/>
              <a:t>—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это не пометка «см», а объяснение: что получилось? Что не получилось? Что полезно изменить? Как это сделать?</a:t>
            </a:r>
          </a:p>
          <a:p>
            <a:pPr marL="457200" lvl="1" indent="0">
              <a:buFont typeface="+mj-lt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+mj-lt"/>
              <a:buNone/>
            </a:pPr>
            <a:r>
              <a:rPr lang="ru-RU" sz="2800" dirty="0" smtClean="0"/>
              <a:t>Для отслеживания прогресса можно предложить школьникам вести график своей успешности в достижении целей, например, на протяжении четверти; учителю важно распознавать успехи конкретных учеников и вместе с ними радоваться успеху.</a:t>
            </a:r>
          </a:p>
          <a:p>
            <a:pPr marL="457200" lvl="1" indent="0">
              <a:buFont typeface="+mj-lt"/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dirty="0" smtClean="0"/>
              <a:t>Ученики, как правило, лучше учатся у тех педагогов, к которым хорошо относятся. Поэтому для учителя так важно поддержание отношений с детьми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81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Качественная обратная связь — это не то чтобы сказать «правильно» или «неправильно», «молодец» или «неуч». Вот несколько основных фактов по поводу этой технологии: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/>
              <a:t>это не похвала и не совет, это информация о том, как ученик движется в достижении поставленной цели. Обратная связь реальна и эффективна, только если есть цели;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/>
              <a:t>обратная связь успешнее в том случае, если ученики понимают, что класс — это безопасное место, где ошибки допустимы и их можно исправить;,</a:t>
            </a:r>
            <a:r>
              <a:rPr lang="ru-RU" sz="1200" baseline="0" dirty="0" smtClean="0"/>
              <a:t> </a:t>
            </a:r>
            <a:r>
              <a:rPr lang="ru-RU" sz="1200" dirty="0" smtClean="0"/>
              <a:t>если ученику ставится отметка как часть обратной связи, то ученик видит и воспринимает только отметку;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/>
              <a:t>обратная связь эффективна в том случае, если у ученика еще есть время исправить свои ошибки.</a:t>
            </a:r>
            <a:endParaRPr lang="en-US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Важно отметить, что обратная связь — </a:t>
            </a:r>
            <a:r>
              <a:rPr lang="ru-RU" sz="1200" b="1" dirty="0" smtClean="0"/>
              <a:t>это тот инструмент, который хорошо работает, если применять его постоянно</a:t>
            </a:r>
            <a:r>
              <a:rPr lang="ru-RU" sz="1200" dirty="0" smtClean="0"/>
              <a:t>. То есть это не разовая активность, а постоянная технология.</a:t>
            </a:r>
          </a:p>
          <a:p>
            <a:endParaRPr lang="ru-RU" sz="1200" dirty="0" smtClean="0"/>
          </a:p>
          <a:p>
            <a:r>
              <a:rPr lang="ru-RU" sz="1200" dirty="0" smtClean="0"/>
              <a:t>Еще один из приемов, который связан с ростом успеваемости, — это подкрепление усилий. Это ситуации, когда учитель подчеркивает взаимосвязь между затраченными усилиями ученика (как активно он учится) и достигнутыми результатами (размер эффекта от 0,57 до 2,14). При этом прямая похвала несколько проигрывает обратной связи и подкреплению усилий.</a:t>
            </a:r>
          </a:p>
          <a:p>
            <a:endParaRPr lang="ru-RU" sz="1200" dirty="0" smtClean="0"/>
          </a:p>
          <a:p>
            <a:r>
              <a:rPr lang="ru-RU" sz="1200" dirty="0" smtClean="0"/>
              <a:t>Постановка целей и разнообразная обратная связь — это ключевые элементы технологии формирующего оценивания, которая сама по себе показывает очень высокую эффективность по всем исследованиям.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Книга Роберта </a:t>
            </a:r>
            <a:r>
              <a:rPr lang="ru-RU" dirty="0" err="1" smtClean="0"/>
              <a:t>Марзано</a:t>
            </a:r>
            <a:r>
              <a:rPr lang="ru-RU" dirty="0" smtClean="0"/>
              <a:t> «Искусство и наука обучения». В ней анализируются те стратегии учителя на уроке, которые наиболее эффективны по результатам педагогических исследований.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0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Настройка учеников на восприятие нового материала</a:t>
            </a:r>
          </a:p>
          <a:p>
            <a:endParaRPr lang="ru-RU" b="1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Мотивированный труд более эффективен, чем немотивированный; именно второй приводит к поиску стратегий избегания деятельности, её имитации, раздражению и т. п.</a:t>
            </a:r>
          </a:p>
          <a:p>
            <a:pPr lvl="1"/>
            <a:endParaRPr lang="ru-RU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Акцент на сквозные задания и связь с прошлым опытом.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Давая любое задание, стоит подумать над кратким, но продуманным объяснением того, какие задачи оно решает, что помогает понять, научиться делать и зачем.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 smtClean="0"/>
              <a:t>Ученики</a:t>
            </a:r>
            <a:r>
              <a:rPr lang="ru-RU" dirty="0" smtClean="0"/>
              <a:t>, как правило, лучше усваивают материал, если у них есть возможность заранее связать новый материал со своим прошлым опытом. В арсенале опытных учителей обычно имеется не один такой «крючок»: это могут быть связки нового материала с личным опытом детей, с их фоновыми знаниями, пересечения с прошлым занятием. В качестве приемов можно назвать и вводное видео, и создание ментальных карт, и небольшой эксперимент. Ключевое требование — это предварительно настроить детей на восприятие нового материала.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Существует несколько видов исследований, некоторые концентрируются на связках между материалами прошлых уроков, а также эффектах от всех иных схожих приемов.</a:t>
            </a:r>
          </a:p>
          <a:p>
            <a:pPr lvl="0"/>
            <a:endParaRPr lang="ru-RU" dirty="0"/>
          </a:p>
          <a:p>
            <a:r>
              <a:rPr lang="ru-RU" dirty="0" smtClean="0"/>
              <a:t>Одним</a:t>
            </a:r>
            <a:r>
              <a:rPr lang="ru-RU" baseline="0" dirty="0" smtClean="0"/>
              <a:t> из приемов может стать </a:t>
            </a:r>
            <a:r>
              <a:rPr lang="ru-RU" b="1" baseline="0" dirty="0" smtClean="0"/>
              <a:t>обобщения учениками пройденного материала</a:t>
            </a:r>
            <a:endParaRPr lang="ru-RU" sz="1200" b="1" dirty="0" smtClean="0"/>
          </a:p>
          <a:p>
            <a:endParaRPr lang="ru-RU" sz="1200" dirty="0" smtClean="0"/>
          </a:p>
          <a:p>
            <a:pPr lvl="1"/>
            <a:r>
              <a:rPr lang="ru-RU" sz="1200" dirty="0" smtClean="0"/>
              <a:t>Исследователи доказали еще столетие назад, что если не повторять пройденное, то спустя неделю в голове остается в лучшем случае 20% материала. Большинство учителей знают это из своего опыта.</a:t>
            </a:r>
          </a:p>
          <a:p>
            <a:pPr lvl="1"/>
            <a:endParaRPr lang="ru-RU" sz="1200" dirty="0" smtClean="0"/>
          </a:p>
          <a:p>
            <a:pPr lvl="1"/>
            <a:r>
              <a:rPr lang="ru-RU" sz="1200" dirty="0" smtClean="0"/>
              <a:t>Основные стратегии, которые позволяют избежать мгновенного забывания: обобщение пройденного (это может быть как письменное трехминутное эссе, так и устное обсуждение в группах и т. д.); ведение заметок учениками (этот прием позволяет ученику систематизировать материал в той форме, которая ему удобна и понятна).</a:t>
            </a:r>
          </a:p>
          <a:p>
            <a:pPr lvl="1"/>
            <a:endParaRPr lang="ru-RU" sz="1200" dirty="0" smtClean="0"/>
          </a:p>
          <a:p>
            <a:r>
              <a:rPr lang="ru-RU" b="1" dirty="0" smtClean="0"/>
              <a:t>Учителя задают ученикам продуктивные вопросы</a:t>
            </a:r>
          </a:p>
          <a:p>
            <a:endParaRPr lang="ru-RU" b="1" dirty="0" smtClean="0"/>
          </a:p>
          <a:p>
            <a:pPr lvl="1"/>
            <a:r>
              <a:rPr lang="ru-RU" dirty="0" smtClean="0"/>
              <a:t>Имеются в виду те вопросы, когда ученикам предлагается не просто воспроизвести материал учебника, а самостоятельно проанализировать, предложить свои выводы, аргументировать собственную точку зрения.</a:t>
            </a:r>
            <a:endParaRPr lang="en-US" dirty="0" smtClean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Чаще всего учителя используют вопросы, проверяющие знание (насколько хорошо ученик воспроизводит материал учебника) или понимание (может ли пересказать своими словами). </a:t>
            </a:r>
          </a:p>
          <a:p>
            <a:pPr lvl="1"/>
            <a:r>
              <a:rPr lang="ru-RU" b="1" dirty="0" smtClean="0"/>
              <a:t>Продуктивными, или высокоуровневыми, вопросами можно считать такие</a:t>
            </a:r>
            <a:r>
              <a:rPr lang="ru-RU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ru-RU" dirty="0" smtClean="0"/>
              <a:t>применение (Как использовать широту и долготу, чтобы определить расположение Гренландии?). Здесь учитель просит ученика применить имеющиеся знания в новой ситуации, как правило, используя слова-индикаторы: примени, используй, покажи на практике, чтобы ты сделал(а) и т. д..;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ru-RU" dirty="0" smtClean="0"/>
              <a:t>анализ (Каковы причины гражданской войны 1917 года?). Аналитические вопросы ставят перед учеником задачу разбить целое на отдельные части. Анализ предполагает поиск причин, мотивов, построение аргументации. Примеры слов в вопросах: почему, 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ru-RU" dirty="0" smtClean="0"/>
              <a:t>проанализируй, разграничь, назови факторы, причины, сделай выводы;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ru-RU" dirty="0" smtClean="0"/>
              <a:t>синтез (Как бы изменилась жизнь, если бы мы могли дышать под водой? Как можно создать ветряную мельницу, используя предложенные детали?). Вопросы на синтез относятся к сфере творчества ребенка, они побуждают мыслить нестандартно. При этом ученикам нужно решать проблемы и предлагать решения. Индикаторами в этом случае являются слова: создай, сформулируй, построй, сконструируй, спланируй;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ru-RU" dirty="0" smtClean="0"/>
              <a:t>оценка (Какая история тебе понравилась больше всего? Как бы ты оценил свою работу на данном этапе?). Оценка задействует навык ученика рассуждать о чем-либо. При этом важно учитывать, что для адекватной оценки важны навыки аргументации, решения проблем. Оценочные вопросы обычно содержат слова типа: оцени, составь рейтинг, реши, сделай выводы и т. д..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Акцент на внутреннюю мотивацию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(любопытство и «вырастающая» из него любознательность; радость и удовольствие от процесса и результата выполнения учебных действий; понимание смысла прилагаемых усилий и желание следовать стратегической жизненной цели).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Порционность подачи материала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Заблуждение многих управленцев и педагогов - считать, что образование - это усвоение информации. Образование - это буквально </a:t>
            </a:r>
            <a:r>
              <a:rPr lang="ru-RU" sz="1200" dirty="0" err="1" smtClean="0"/>
              <a:t>образоВЫвание</a:t>
            </a:r>
            <a:r>
              <a:rPr lang="ru-RU" sz="1200" dirty="0" smtClean="0"/>
              <a:t> человека, реализация его потенциала во всех его сферах, рост, развитие. А не впитывание информации. Ученика нельзя превращать во </a:t>
            </a:r>
            <a:r>
              <a:rPr lang="ru-RU" sz="1200" dirty="0" err="1" smtClean="0"/>
              <a:t>флешку</a:t>
            </a:r>
            <a:r>
              <a:rPr lang="ru-RU" sz="1200" dirty="0" smtClean="0"/>
              <a:t>. Знание часто отождествляют с информацией. Это неверно, особенно в ситуации ДО. Знание - не информация. Знания не передаются. Передаётся только информация. Знания - продукт и результат деятельности человека, а не знакомство с информацией о чужих знаниях.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Хуторской</a:t>
            </a:r>
            <a:r>
              <a:rPr lang="ru-RU" sz="1200" baseline="0" dirty="0" smtClean="0"/>
              <a:t> Андрей Викторович — </a:t>
            </a:r>
            <a:r>
              <a:rPr lang="en-US" sz="1200" baseline="0" dirty="0" smtClean="0"/>
              <a:t>https://clck.ru/N45YN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3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Умеют ли наши ученики самостоятельно планировать</a:t>
            </a:r>
            <a:r>
              <a:rPr lang="ru-RU" sz="1200" baseline="0" dirty="0" smtClean="0"/>
              <a:t> свое обучение</a:t>
            </a:r>
            <a:r>
              <a:rPr lang="ru-RU" sz="1200" dirty="0" smtClean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Конечно, нет, особенно если мы их не учили.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цифровой реальности без него движение не начнется. Каждый участник процесса точно должен понимать, на каком этапе деятельности он находится и что ему предстоит сделать дальше. Если наш ученик еще не очень умеет организовывать себя, то функцию организатора придется взять на себя взрослым.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Это непросто, и никакая универсальная схема не сработает. Для каждого ученика, для каждой семьи и каждого учителя придется выстраивать свой маршрут, зависящий от личностного и технологического потенциала. Не будем забывать про многодетные семьи. Не будем забывать, что в семье могут быть работающие взрослые, а единиц техники мало. Нас не устроит сейчас организационное решение «для большинства», нам нужно организационное решение для каждого.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Что можно посоветовать родителю?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Записывайте успехи ребенка! </a:t>
            </a:r>
            <a:r>
              <a:rPr lang="ru-RU" sz="1200" dirty="0" smtClean="0"/>
              <a:t>Это помогает мотивировать. Мы каждое небольшое достижение записывали на цветные листочки и прикалывали к пробковой доске. Наглядно видно, как ребенок поработал. Сейчас дочь делает наоборот: пишет все задания , которые должна сдать и, выполняя, снимает их с доски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lvl="0"/>
            <a:r>
              <a:rPr lang="ru-RU" sz="1200" b="1" dirty="0" smtClean="0"/>
              <a:t>Что можно посоветовать ученику?</a:t>
            </a:r>
          </a:p>
          <a:p>
            <a:pPr lvl="0"/>
            <a:r>
              <a:rPr lang="ru-RU" sz="1200" b="0" dirty="0" smtClean="0"/>
              <a:t>Вы</a:t>
            </a:r>
            <a:r>
              <a:rPr lang="ru-RU" sz="1200" dirty="0" smtClean="0"/>
              <a:t>писать в столбик названия предметов и задания к ним за одну дату. И отмечать, какие уже сделаны, какие отправлены, а какие еще предстоит выполнить. Визуально, так легче контролировать.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80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неделю – 2-3 предмета, это позволит ученику сосредоточится на определенной теме;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задания, выполнение которых способствует получению знаний и умений сразу по нескольким предметам.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недели – задания все выдаются в понедельник и устанавливаются четкие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дедлайны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необходимых предметов; ученик (семья)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проектируют свою работу с учетом их особенностей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 ответственности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endParaRPr lang="ru-R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−"/>
            </a:pPr>
            <a:endParaRPr lang="ru-R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86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Как получить обратную связь от родителей?</a:t>
            </a:r>
            <a:endParaRPr lang="ru-RU" sz="1200" dirty="0" smtClean="0"/>
          </a:p>
          <a:p>
            <a:r>
              <a:rPr lang="ru-RU" sz="1200" dirty="0" smtClean="0"/>
              <a:t>В течение рабочей недели определите фиксированное время для обратной связи от учеников и родителей. По возможности каждую неделю устраивайте две онлайн-встречи — одну с учениками и одну с родителями. Договоритесь с родителями, что обратная связь будет двусторонней: вы делитесь результатами учеников, а родители рассказывают о трудностях, которые возникают у детей.</a:t>
            </a:r>
          </a:p>
          <a:p>
            <a:endParaRPr lang="ru-R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/>
              <a:t>Правила общения и переписки</a:t>
            </a:r>
            <a:endParaRPr lang="ru-RU" sz="1200" dirty="0" smtClean="0"/>
          </a:p>
          <a:p>
            <a:r>
              <a:rPr lang="ru-RU" sz="1200" dirty="0" smtClean="0"/>
              <a:t>Чтобы избежать напряжения между вами и родителями, установите правила общения. Помните, что переписки в чатах — это часть вашей работы. Заранее сообщите родителям время, когда вы будете отвечать на сообщения. Например, с 16 до 18. Помните о том, что родители, так же как и вы, оказались в ситуации тревоги и стресса. Постарайтесь сохранять спокойствие. Если вдруг родитель в переписке выразился некорректно, не пишите ответ сразу. </a:t>
            </a:r>
          </a:p>
          <a:p>
            <a:r>
              <a:rPr lang="ru-RU" sz="1200" dirty="0" smtClean="0"/>
              <a:t>Письменная речь менее выразительна по сравнению с устной. Родители могут истолковать короткие и сухие фразы как проявление негативных эмоций. Чтобы показать эмоции, используйте смайлики. Не пишите на бегу, лучше отложите на потом.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3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Автор классно-урочной системы обучения Ян </a:t>
            </a:r>
            <a:r>
              <a:rPr lang="ru-RU" dirty="0" err="1" smtClean="0"/>
              <a:t>Амос</a:t>
            </a:r>
            <a:r>
              <a:rPr lang="ru-RU" dirty="0" smtClean="0"/>
              <a:t> Коменский — великий педагог, но в его времена интернета не было и он не мог предвидеть нынешнюю ситуацию обучения удалённых учеников.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Свидетельством того что классно-урочная система в дистанционном формате потерпела крах свидетельствует взрывная негативная реакция большинства граждан, прежде всего, родителей обучающихся на то, как организуется дистанционное обучение (ДО).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00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5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На родителей обучающихся переложена значительная часть действий по образованию их детей. Школьная система, не справляясь с организацией ДО, фактически предложила самим родителям заниматься обучением своих детей, как минимум, организацией этого обучения. Хорошо, но здесь есть значимый момент - у родителей нет педагогического образования, они многого не знают и не умеют. Кто и как это образование родителей будет обеспечивать? Как это должно быть согласовано с основной работой родителей? </a:t>
            </a:r>
          </a:p>
          <a:p>
            <a:endParaRPr lang="ru-R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Родительское собрание онлайн.</a:t>
            </a:r>
          </a:p>
          <a:p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Чаты с родителями – в старого оговоренное время.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83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54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Детям нельзя врать. Если ты что-то не знаешь, так и скажи. Попроси помощи, покажи своим ученикам, что ты</a:t>
            </a:r>
            <a:r>
              <a:rPr lang="ru-RU" baseline="0" dirty="0" smtClean="0"/>
              <a:t> нуждаешься в них точно также, как и они в тебе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60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есть в сетевом сообществе «Цифровая среда образовательной организации»!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8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3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1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Сколько длится урок в </a:t>
            </a:r>
            <a:r>
              <a:rPr lang="ru-RU" baseline="0" dirty="0" err="1" smtClean="0"/>
              <a:t>дистанте</a:t>
            </a:r>
            <a:r>
              <a:rPr lang="ru-RU" baseline="0" dirty="0" smtClean="0"/>
              <a:t>? 45 минут? День? Неделя?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Искусство выступления и искусство объяснения… навыки </a:t>
            </a:r>
            <a:r>
              <a:rPr lang="ru-RU" baseline="0" dirty="0" smtClean="0"/>
              <a:t>публичной </a:t>
            </a:r>
            <a:r>
              <a:rPr lang="ru-RU" baseline="0" dirty="0" smtClean="0"/>
              <a:t>презентации. Цифровой след (дверь класса открыта)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Время и место? Пример с заданием из чата родителей – что нарисовать и чем раскрасить</a:t>
            </a:r>
            <a:r>
              <a:rPr lang="ru-RU" baseline="0" dirty="0" smtClean="0"/>
              <a:t>…, про русский язык в 20.00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5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6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3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6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Например, у традиционных чиновников и педагогов есть желание во что бы то ни стало обеспечивать видеосвязь в ДО. Отсюда вытекают распоряжения по использованию платформ с видео, эти платформы перегружаются и зависают. Лишняя нагрузка на детей и учителей. Ничего этого делать не надо! </a:t>
            </a:r>
            <a:r>
              <a:rPr lang="ru-RU" sz="1200" dirty="0" err="1" smtClean="0"/>
              <a:t>Видеовзаимодействие</a:t>
            </a:r>
            <a:r>
              <a:rPr lang="ru-RU" sz="1200" dirty="0" smtClean="0"/>
              <a:t> педагогов и учеников не должно быть более 3 раз в неделю! Его можно и вообще избежать, в ДО более эффективно и отработано письменное взаимодействие. Фото и видео возможны, но не так, когда учителя заставляют учеников пересылать фото от руки написанных заданий.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9ED9-DED2-4776-9921-4690CC086E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2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0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2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0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7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0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2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5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B1C7-E2B9-45DC-AA7D-F26128F8EAD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BD62-8293-4DDD-B90F-C5541A95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3917" y="2853223"/>
            <a:ext cx="4119722" cy="2086652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объём заданий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дистанционном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обучении?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7062" y="116795"/>
            <a:ext cx="3663182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800" dirty="0" smtClean="0">
                <a:solidFill>
                  <a:srgbClr val="FFBA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endParaRPr lang="ru-RU" sz="14800" dirty="0">
              <a:solidFill>
                <a:srgbClr val="FFBA3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7119" y="1920626"/>
            <a:ext cx="3693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rgbClr val="FFBA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endParaRPr lang="ru-RU" sz="4800" dirty="0">
              <a:solidFill>
                <a:srgbClr val="FFBA3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6696" y="6346855"/>
            <a:ext cx="373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Юлия Залега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zalega@kipk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66"/>
          <a:stretch/>
        </p:blipFill>
        <p:spPr>
          <a:xfrm>
            <a:off x="298716" y="654110"/>
            <a:ext cx="7016484" cy="5930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5400000">
            <a:off x="9655778" y="3242823"/>
            <a:ext cx="36000" cy="3960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1291" y="2028616"/>
            <a:ext cx="792249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А разве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сейчас не так?</a:t>
            </a:r>
            <a:endParaRPr lang="ru-RU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 flipH="1">
            <a:off x="2153864" y="-2153864"/>
            <a:ext cx="3429001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6609135" y="1275135"/>
            <a:ext cx="3429001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588" y="2814127"/>
            <a:ext cx="10800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управленцы и педагоги считают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 это: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аличие техники (чем больше, тем лучше)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высокоскоростного интернет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сайты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(МЭШ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РЭШ,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Яндекс.Учебник 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п.)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интернета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2420938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1300" y="169795"/>
            <a:ext cx="10223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368" y="828288"/>
            <a:ext cx="706103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</a:t>
            </a:r>
          </a:p>
          <a:p>
            <a:pPr lvl="1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им отводится не более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всей системы обучения</a:t>
            </a:r>
          </a:p>
          <a:p>
            <a:pPr lvl="1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Остальные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 педагогические технологии, методики обучения, система диагностики и оценки результатов, обеспечение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сопровождение процесса и др.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80614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ВСЁ ЭТО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/>
          <p:nvPr/>
        </p:nvPicPr>
        <p:blipFill>
          <a:blip r:embed="rId3"/>
          <a:stretch/>
        </p:blipFill>
        <p:spPr>
          <a:xfrm>
            <a:off x="2274586" y="5022599"/>
            <a:ext cx="1142775" cy="952290"/>
          </a:xfrm>
          <a:prstGeom prst="rect">
            <a:avLst/>
          </a:prstGeom>
          <a:ln>
            <a:noFill/>
          </a:ln>
        </p:spPr>
      </p:pic>
      <p:pic>
        <p:nvPicPr>
          <p:cNvPr id="11" name="Picture 3"/>
          <p:cNvPicPr/>
          <p:nvPr/>
        </p:nvPicPr>
        <p:blipFill>
          <a:blip r:embed="rId4"/>
          <a:stretch/>
        </p:blipFill>
        <p:spPr>
          <a:xfrm>
            <a:off x="534885" y="3691288"/>
            <a:ext cx="1142775" cy="952290"/>
          </a:xfrm>
          <a:prstGeom prst="rect">
            <a:avLst/>
          </a:prstGeom>
          <a:ln>
            <a:noFill/>
          </a:ln>
        </p:spPr>
      </p:pic>
      <p:pic>
        <p:nvPicPr>
          <p:cNvPr id="17" name="Picture 7"/>
          <p:cNvPicPr/>
          <p:nvPr/>
        </p:nvPicPr>
        <p:blipFill>
          <a:blip r:embed="rId5"/>
          <a:stretch/>
        </p:blipFill>
        <p:spPr>
          <a:xfrm>
            <a:off x="2274587" y="3638655"/>
            <a:ext cx="1142775" cy="952290"/>
          </a:xfrm>
          <a:prstGeom prst="rect">
            <a:avLst/>
          </a:prstGeom>
          <a:ln>
            <a:noFill/>
          </a:ln>
        </p:spPr>
      </p:pic>
      <p:pic>
        <p:nvPicPr>
          <p:cNvPr id="19" name="Picture 13"/>
          <p:cNvPicPr/>
          <p:nvPr/>
        </p:nvPicPr>
        <p:blipFill>
          <a:blip r:embed="rId6"/>
          <a:stretch/>
        </p:blipFill>
        <p:spPr>
          <a:xfrm>
            <a:off x="511888" y="4891932"/>
            <a:ext cx="1142775" cy="9522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7134" y="1834658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700" b="1" dirty="0" smtClean="0">
                <a:solidFill>
                  <a:srgbClr val="15B7C6">
                    <a:alpha val="54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700" b="1" dirty="0">
              <a:solidFill>
                <a:srgbClr val="15B7C6">
                  <a:alpha val="54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24257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9800" y="70927"/>
            <a:ext cx="8048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ОТ ЧЕГО</a:t>
            </a:r>
            <a:endParaRPr lang="ru-RU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800" y="1350610"/>
            <a:ext cx="1179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зависит объем домашних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заданий?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3480" y="1834658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700" b="1" dirty="0">
                <a:solidFill>
                  <a:srgbClr val="15B7C6">
                    <a:alpha val="54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00700" y="4750916"/>
            <a:ext cx="5453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работы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школе (в частности,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 согласованности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коллективе)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582" y="4750916"/>
            <a:ext cx="39388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 умения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 проектировать дистанционный урок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1892" y="189651"/>
            <a:ext cx="7697536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ставит конкретные и измеримые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цели;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определяются через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результат деятельности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учащегося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представления результатов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выбирает инструмент оценивания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(критерии оценивания)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 задачи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те шаги, </a:t>
            </a:r>
            <a:b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необходимо сделать, чтобы запланированные результаты были достигнуты (активности)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готовит (подбирает) материалы (контент, краткие инструкции…)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выбирает средства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(инструменты) выполнения поставленных задач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4882" y="5878135"/>
            <a:ext cx="2945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-5923" r="14655" b="16720"/>
          <a:stretch/>
        </p:blipFill>
        <p:spPr>
          <a:xfrm flipH="1">
            <a:off x="851346" y="3399711"/>
            <a:ext cx="2268000" cy="2268000"/>
          </a:xfrm>
          <a:prstGeom prst="ellipse">
            <a:avLst/>
          </a:prstGeom>
          <a:solidFill>
            <a:srgbClr val="FFBA38"/>
          </a:solidFill>
          <a:ln w="762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416" y="189651"/>
            <a:ext cx="3839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дистанционного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внобедренный треугольник 13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575" y="2196886"/>
            <a:ext cx="1084043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задачи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понятность (задания, инструментов и ресурсов, представления результатов выполнения, критериев оценивания).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образцов выполнения.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обратной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и установление контакта с учениками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связь </a:t>
            </a:r>
            <a:r>
              <a:rPr lang="ru-RU" sz="2400" dirty="0"/>
              <a:t>—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похвала, не совет, 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пометка «см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том, как ученик движется в достижении поставленной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цели;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к выполненной работе, информирование об успехах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неудачах с рекомендациями как и что полезно изменить и каким образом это можно сделать.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-5923" r="14655" b="16720"/>
          <a:stretch/>
        </p:blipFill>
        <p:spPr>
          <a:xfrm flipH="1">
            <a:off x="151987" y="136492"/>
            <a:ext cx="1933608" cy="1933608"/>
          </a:xfrm>
          <a:prstGeom prst="ellipse">
            <a:avLst/>
          </a:prstGeom>
          <a:solidFill>
            <a:srgbClr val="FFBA38"/>
          </a:solidFill>
          <a:ln w="76200">
            <a:solidFill>
              <a:schemeClr val="bg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130106" y="821393"/>
            <a:ext cx="2945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135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701" y="129900"/>
            <a:ext cx="111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ОБРАТНОЙ СВЯЗИ И КОНТАКТА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учителем и учеником на рост успеваемости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31792"/>
              </p:ext>
            </p:extLst>
          </p:nvPr>
        </p:nvGraphicFramePr>
        <p:xfrm>
          <a:off x="422658" y="1305623"/>
          <a:ext cx="11346684" cy="53710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45007"/>
                <a:gridCol w="5601677"/>
              </a:tblGrid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Поведение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размера эффекта/</a:t>
                      </a:r>
                      <a:b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успеваемости в %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взаимодействий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  <a:tr h="0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Приободрения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похвала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/ 32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Жесты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/ 25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Улыбки (доброжелательность)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/ 23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  <a:tr h="0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Частота взаимодействий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 / 17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  <a:tr h="0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Визуальный контакт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/ 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  <a:tr h="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Прикосновения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 / 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885" marT="115554" marB="11555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5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2562" y="2212517"/>
            <a:ext cx="110817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мотивации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(настройку учеников)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минимизация страха перед новым видом обучения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страх плохой отметки, страх непонимания процесса)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акцент на сквозные задания, связь с прошлым опытом, обобщение материала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умений задавать вопросы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продуктивных вопросов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уровень применения, оценки, синтеза, оценки и анализа)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практика позитивного оценивания (учитель отмечает и комментирует достижения ученика, а ошибки ученик фиксирует сам)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акцент на внутреннюю мотивацию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-5923" r="14655" b="16720"/>
          <a:stretch/>
        </p:blipFill>
        <p:spPr>
          <a:xfrm flipH="1">
            <a:off x="151987" y="136492"/>
            <a:ext cx="1933608" cy="1933608"/>
          </a:xfrm>
          <a:prstGeom prst="ellipse">
            <a:avLst/>
          </a:prstGeom>
          <a:solidFill>
            <a:srgbClr val="FFBA38"/>
          </a:solidFill>
          <a:ln w="76200"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30106" y="821393"/>
            <a:ext cx="2945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961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2562" y="2415717"/>
            <a:ext cx="1108173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Порционность подачи материала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предлагается небольшими порциями (чтобы большинство могло ее переварить)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предлагаются практические задания для каждого кусочка информации (закрепление изученного материала)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Активное вовлечение детей в процесс учения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недостаточность информации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(имеются в виду загадки и задачи, для решения которых ученикам нужно самим найти информацию и выстроить решение)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-5923" r="14655" b="16720"/>
          <a:stretch/>
        </p:blipFill>
        <p:spPr>
          <a:xfrm flipH="1">
            <a:off x="151987" y="136492"/>
            <a:ext cx="1933608" cy="1933608"/>
          </a:xfrm>
          <a:prstGeom prst="ellipse">
            <a:avLst/>
          </a:prstGeom>
          <a:solidFill>
            <a:srgbClr val="FFBA38"/>
          </a:solidFill>
          <a:ln w="76200"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30106" y="821393"/>
            <a:ext cx="2945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173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2562" y="2415717"/>
            <a:ext cx="1108173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правила, правила для учеников, правила для учителя (работа с материалами урока, проверка, консультации…)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организации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деятельности учеником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нет универсальных решений, нет решений «для большинства»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каким должно быть расписание?*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-5923" r="14655" b="16720"/>
          <a:stretch/>
        </p:blipFill>
        <p:spPr>
          <a:xfrm flipH="1">
            <a:off x="151987" y="136492"/>
            <a:ext cx="1933608" cy="1933608"/>
          </a:xfrm>
          <a:prstGeom prst="ellipse">
            <a:avLst/>
          </a:prstGeom>
          <a:solidFill>
            <a:srgbClr val="FFBA38"/>
          </a:solidFill>
          <a:ln w="76200">
            <a:solidFill>
              <a:schemeClr val="bg1"/>
            </a:solidFill>
          </a:ln>
        </p:spPr>
      </p:pic>
      <p:sp>
        <p:nvSpPr>
          <p:cNvPr id="9" name="Равнобедренный треугольник 8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30106" y="821393"/>
            <a:ext cx="2945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51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0866" y="692309"/>
            <a:ext cx="74618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 не онлайн-обучение</a:t>
            </a:r>
          </a:p>
          <a:p>
            <a:pPr lvl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учеников с онлайн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которые (эти задания) ученики могут выполнять в удобное для них время,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протяжении необходимого им времени,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они не достигнут удовлетворяющего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их результата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 не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lvl="1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деление программы на осмысленные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модули, установочные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встречи, постановка ученических стратегий для автономной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(определение результатов и инструментов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их проверки)  и  т. д.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308" y="362109"/>
            <a:ext cx="385618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сейчас?</a:t>
            </a:r>
          </a:p>
        </p:txBody>
      </p:sp>
    </p:spTree>
    <p:extLst>
      <p:ext uri="{BB962C8B-B14F-4D97-AF65-F5344CB8AC3E}">
        <p14:creationId xmlns:p14="http://schemas.microsoft.com/office/powerpoint/2010/main" val="42253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9918">
            <a:off x="3254557" y="-1107371"/>
            <a:ext cx="3504524" cy="3234935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 rot="16200000" flipH="1" flipV="1">
            <a:off x="241300" y="-241300"/>
            <a:ext cx="6857999" cy="7340599"/>
          </a:xfrm>
          <a:custGeom>
            <a:avLst/>
            <a:gdLst>
              <a:gd name="connsiteX0" fmla="*/ 0 w 6857999"/>
              <a:gd name="connsiteY0" fmla="*/ 7340599 h 7340599"/>
              <a:gd name="connsiteX1" fmla="*/ 0 w 6857999"/>
              <a:gd name="connsiteY1" fmla="*/ 3495523 h 7340599"/>
              <a:gd name="connsiteX2" fmla="*/ 6857999 w 6857999"/>
              <a:gd name="connsiteY2" fmla="*/ 0 h 7340599"/>
              <a:gd name="connsiteX3" fmla="*/ 6857999 w 6857999"/>
              <a:gd name="connsiteY3" fmla="*/ 7340599 h 734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7340599">
                <a:moveTo>
                  <a:pt x="0" y="7340599"/>
                </a:moveTo>
                <a:lnTo>
                  <a:pt x="0" y="3495523"/>
                </a:lnTo>
                <a:lnTo>
                  <a:pt x="6857999" y="0"/>
                </a:lnTo>
                <a:lnTo>
                  <a:pt x="6857999" y="7340599"/>
                </a:lnTo>
                <a:close/>
              </a:path>
            </a:pathLst>
          </a:cu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-8045" r="16919" b="22065"/>
          <a:stretch/>
        </p:blipFill>
        <p:spPr>
          <a:xfrm>
            <a:off x="587375" y="177661"/>
            <a:ext cx="2268000" cy="2268000"/>
          </a:xfrm>
          <a:prstGeom prst="ellipse">
            <a:avLst/>
          </a:prstGeom>
          <a:solidFill>
            <a:srgbClr val="FFBA38"/>
          </a:solidFill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" y="4792824"/>
            <a:ext cx="7817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5551" y="1251159"/>
            <a:ext cx="52264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Вы знаете 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происходит 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 вашей школе?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7"/>
          <a:stretch>
            <a:fillRect/>
          </a:stretch>
        </p:blipFill>
        <p:spPr>
          <a:xfrm>
            <a:off x="6713816" y="3557669"/>
            <a:ext cx="4248150" cy="3451146"/>
          </a:xfrm>
          <a:custGeom>
            <a:avLst/>
            <a:gdLst>
              <a:gd name="connsiteX0" fmla="*/ 0 w 4248150"/>
              <a:gd name="connsiteY0" fmla="*/ 0 h 3451146"/>
              <a:gd name="connsiteX1" fmla="*/ 4248150 w 4248150"/>
              <a:gd name="connsiteY1" fmla="*/ 0 h 3451146"/>
              <a:gd name="connsiteX2" fmla="*/ 4248150 w 4248150"/>
              <a:gd name="connsiteY2" fmla="*/ 3451146 h 3451146"/>
              <a:gd name="connsiteX3" fmla="*/ 0 w 4248150"/>
              <a:gd name="connsiteY3" fmla="*/ 3451146 h 345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3451146">
                <a:moveTo>
                  <a:pt x="0" y="0"/>
                </a:moveTo>
                <a:lnTo>
                  <a:pt x="4248150" y="0"/>
                </a:lnTo>
                <a:lnTo>
                  <a:pt x="4248150" y="3451146"/>
                </a:lnTo>
                <a:lnTo>
                  <a:pt x="0" y="3451146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354585" y="4082377"/>
            <a:ext cx="500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4" y="0"/>
            <a:ext cx="382574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66" y="0"/>
            <a:ext cx="3825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28" y="-15345"/>
            <a:ext cx="382574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45" y="0"/>
            <a:ext cx="3825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-8045" r="16919" b="22065"/>
          <a:stretch/>
        </p:blipFill>
        <p:spPr>
          <a:xfrm>
            <a:off x="151987" y="136900"/>
            <a:ext cx="1933200" cy="1933200"/>
          </a:xfrm>
          <a:prstGeom prst="ellipse">
            <a:avLst/>
          </a:prstGeom>
          <a:solidFill>
            <a:srgbClr val="15B7C6"/>
          </a:solidFill>
          <a:ln w="762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5999" y="2312988"/>
            <a:ext cx="11160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учебного процесса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нет универсальных решений, нет решений «для большинства»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каким должно быть расписание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?*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классно-урочной системе; да – блочной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надпредметной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совместности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будет, если…?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школьная среда, включая виртуальную, строится усилиями многих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 и самое тяжелое – уметь управлять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соорганизацией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кооперацией сотрудников;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завуч – помощник или надзиратель?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30106" y="821393"/>
            <a:ext cx="3189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231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-8045" r="16919" b="22065"/>
          <a:stretch/>
        </p:blipFill>
        <p:spPr>
          <a:xfrm>
            <a:off x="151987" y="136900"/>
            <a:ext cx="1933200" cy="1933200"/>
          </a:xfrm>
          <a:prstGeom prst="ellipse">
            <a:avLst/>
          </a:prstGeom>
          <a:solidFill>
            <a:srgbClr val="15B7C6"/>
          </a:solidFill>
          <a:ln w="762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7375" y="2312988"/>
            <a:ext cx="1116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Умение принимать решение и оправданный риск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выбор единого системы организации дистанционного взаимодействия для всей школы (электронный журнал, сайт школы…); ВСЕ должны знать – куда можно прийти, где взять, куда сдать, где увидеть и где спросить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единого средства для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консультаций (мессенджеры)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быстрого обращения к директору (завучам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аспределение ответственности между учителями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тмена (или интеграция) предметов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изкультура, искусство, МХК, рисование)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0106" y="821393"/>
            <a:ext cx="3189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30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7375" y="2312988"/>
            <a:ext cx="11160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поддержка учителей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в проектировании (подборе) активностей, характерных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дистанционного обучения;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учителю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«спиральных» заданий,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заданий, к выполнению которых ученик возвращается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новыми знаниями и выполнение которых позволяет достичь запланированного результата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бращение за помощью к экспертам (сетевые сообщества,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Ютьюб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-8045" r="16919" b="22065"/>
          <a:stretch/>
        </p:blipFill>
        <p:spPr>
          <a:xfrm>
            <a:off x="151987" y="136900"/>
            <a:ext cx="1933200" cy="1933200"/>
          </a:xfrm>
          <a:prstGeom prst="ellipse">
            <a:avLst/>
          </a:prstGeom>
          <a:solidFill>
            <a:srgbClr val="15B7C6"/>
          </a:solidFill>
          <a:ln w="762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0106" y="821393"/>
            <a:ext cx="3189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1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 flipV="1">
            <a:off x="7285623" y="1951623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7375" y="2312988"/>
            <a:ext cx="11160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поддержка родителей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консультационной помощи родителям (учителями и администрацией школы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олучение обратной связи от родителей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 собрания с родителями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нет вопросов – это не значит, что их нет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H="1">
            <a:off x="2830351" y="-2836277"/>
            <a:ext cx="2076024" cy="7736729"/>
          </a:xfrm>
          <a:prstGeom prst="triangle">
            <a:avLst>
              <a:gd name="adj" fmla="val 100000"/>
            </a:avLst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-8045" r="16919" b="22065"/>
          <a:stretch/>
        </p:blipFill>
        <p:spPr>
          <a:xfrm>
            <a:off x="151987" y="136900"/>
            <a:ext cx="1933200" cy="1933200"/>
          </a:xfrm>
          <a:prstGeom prst="ellipse">
            <a:avLst/>
          </a:prstGeom>
          <a:solidFill>
            <a:srgbClr val="15B7C6"/>
          </a:solidFill>
          <a:ln w="762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30106" y="1485325"/>
            <a:ext cx="793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НАДО ОБРАТИТЬ ВНИМАНИЕ?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30106" y="821393"/>
            <a:ext cx="3189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369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98166" y="1642527"/>
            <a:ext cx="48540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Ставить минимальные выполнимые реальные задачи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80614"/>
            <a:ext cx="4114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</a:p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СО ВСЕМ</a:t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ЭТИМ</a:t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8100" y="5092700"/>
            <a:ext cx="6350000" cy="215194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75200" y="4743097"/>
            <a:ext cx="914400" cy="914400"/>
          </a:xfrm>
          <a:prstGeom prst="ellipse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31000" y="4754476"/>
            <a:ext cx="914400" cy="914400"/>
          </a:xfrm>
          <a:prstGeom prst="ellipse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801100" y="4754476"/>
            <a:ext cx="914400" cy="914400"/>
          </a:xfrm>
          <a:prstGeom prst="ellipse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37850" y="4754476"/>
            <a:ext cx="914400" cy="914400"/>
          </a:xfrm>
          <a:prstGeom prst="ellipse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3194847" y="2777408"/>
            <a:ext cx="4032000" cy="144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5399823" y="780422"/>
            <a:ext cx="1198817" cy="1229569"/>
          </a:xfrm>
          <a:prstGeom prst="triangle">
            <a:avLst/>
          </a:prstGeom>
          <a:solidFill>
            <a:srgbClr val="FFBA3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9340" y="120382"/>
            <a:ext cx="77412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Все, что мы делаем, имеет последствия. Дверь школы открылась и открылась она навсегда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мы,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образованцы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плохо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видим эффекты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вот такого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дистанта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ученика, семьи оценивают то, что происходит и принимают решения (не всегда они в пользу учителя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школы)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«Сильный» ученик справится и… сможет найти себе учителя сам!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«Слабый» ученик может «вылететь» из обучения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8645" y="84233"/>
            <a:ext cx="413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endParaRPr lang="ru-RU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217" y="4218046"/>
            <a:ext cx="3685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endParaRPr lang="ru-RU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думать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сейчас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6000" y="0"/>
            <a:ext cx="84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0" y="1653893"/>
            <a:ext cx="2564153" cy="25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9323" y="0"/>
            <a:ext cx="4114800" cy="6858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8645" y="84233"/>
            <a:ext cx="413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217" y="4218046"/>
            <a:ext cx="3685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endParaRPr lang="ru-RU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сейчас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0017" y="84233"/>
            <a:ext cx="75705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Поставить во главу угла ученика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его интересы.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смотреть вперед и уже сейчас прогнозировать развитие событий на 2020/2021 учебный год: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структурировать все проблемы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трудности, с которыми столкнулись учителя и администрация.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все ошибки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выдвинуть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гипотезу —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нужно поменять в школе?</a:t>
            </a:r>
          </a:p>
          <a:p>
            <a:pPr marL="971550" lvl="1" indent="-5143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с какими дефицитами столкнулись учителя и как их ликвидировать?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1" y="1653893"/>
            <a:ext cx="2564153" cy="25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5801" y="870109"/>
            <a:ext cx="468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Мы занимаемся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ПОДДЕРЖАНИЕМ учебного процесса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309" y="692309"/>
            <a:ext cx="385618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b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делаем?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4832" y="-925463"/>
            <a:ext cx="2250937" cy="901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8000" dirty="0" smtClean="0">
                <a:solidFill>
                  <a:srgbClr val="FFBA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8000" dirty="0">
              <a:solidFill>
                <a:srgbClr val="FFBA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5801" y="333252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Очные форматы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— расписание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регламенты,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/ контрольная / классная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домашняя работа + различные мероприятия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переносятся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механически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0658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"/>
          <a:stretch/>
        </p:blipFill>
        <p:spPr>
          <a:xfrm>
            <a:off x="3009901" y="827893"/>
            <a:ext cx="9182100" cy="60045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9188" y="0"/>
            <a:ext cx="4114800" cy="68580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6340" y="1554438"/>
            <a:ext cx="40122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делиться…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Делиться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только открытиями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находками,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 и проблемами!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Ибо… «она голова хорошо, а две лучше»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340" y="350230"/>
            <a:ext cx="35381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И ЕЩЁ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4225" y="-2449855"/>
            <a:ext cx="3844322" cy="13280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700" dirty="0">
                <a:solidFill>
                  <a:srgbClr val="FFBA38">
                    <a:alpha val="53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85700" dirty="0">
              <a:solidFill>
                <a:srgbClr val="FFBA38">
                  <a:alpha val="53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76" y="2147888"/>
            <a:ext cx="101328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Мир, в котором мы раньше жили </a:t>
            </a:r>
            <a:b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не вернется. Мы будем жить в мире, </a:t>
            </a:r>
            <a:b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который мы сейчас попали. Мы будем жить </a:t>
            </a:r>
            <a:b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в мире другого когнитивного уровня, это другая когнитивная задача высокого уровня организации, к которой никто не готов. </a:t>
            </a:r>
          </a:p>
          <a:p>
            <a:pPr algn="ctr"/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Но нам придется это сделать!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8684" r="30343" b="11546"/>
          <a:stretch/>
        </p:blipFill>
        <p:spPr>
          <a:xfrm flipH="1">
            <a:off x="9217392" y="141403"/>
            <a:ext cx="2637823" cy="2644147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1336" y="5902762"/>
            <a:ext cx="465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Татьяна Черниговская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00" y="549000"/>
            <a:ext cx="528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еще…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посчастливится – прочитайте!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2" y="549000"/>
            <a:ext cx="5270500" cy="547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/>
          <a:stretch/>
        </p:blipFill>
        <p:spPr>
          <a:xfrm>
            <a:off x="6248060" y="549000"/>
            <a:ext cx="5270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24257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04294" y="-2"/>
            <a:ext cx="33313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НО!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1962" y="3268344"/>
            <a:ext cx="90316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Классно-урочную систему обучения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невозможно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перевести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дистанционный формат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«как есть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Классно-урочная система обучения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дистанционном формате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неэффективна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4239" y="3268344"/>
            <a:ext cx="144000" cy="30240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 flipH="1">
            <a:off x="5073071" y="-2670175"/>
            <a:ext cx="4248150" cy="4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3004">
            <a:off x="-1671927" y="-317661"/>
            <a:ext cx="42481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108700" cy="24257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0"/>
            <a:ext cx="6096000" cy="24257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800" y="70927"/>
            <a:ext cx="2742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endParaRPr lang="ru-RU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350" y="2956975"/>
            <a:ext cx="557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ДО — особый тип обучения, в него недопустимо просто переводить привычные для очного обучения формы и методы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000" y="2956975"/>
            <a:ext cx="5470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Перегрузку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неэффективность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классно-урочной системы в ДО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испытали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все дети и их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родители, а также учителя.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4550" y="70927"/>
            <a:ext cx="56676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endParaRPr lang="ru-RU" sz="1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00" y="1350610"/>
            <a:ext cx="5838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мы получили?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4550" y="1350610"/>
            <a:ext cx="5838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произошло?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12192000" cy="2400418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2712" y="15758"/>
            <a:ext cx="101906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ПРИЧИНЫ?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144" y="2626970"/>
            <a:ext cx="39435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НИКТО НЕ УЧИЛ дистанционному преподаванию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30054" y="2626970"/>
            <a:ext cx="108000" cy="3996000"/>
          </a:xfrm>
          <a:prstGeom prst="rect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5580098" y="2545319"/>
            <a:ext cx="4935904" cy="4093737"/>
            <a:chOff x="5702360" y="2614287"/>
            <a:chExt cx="4935904" cy="4093737"/>
          </a:xfrm>
        </p:grpSpPr>
        <p:sp>
          <p:nvSpPr>
            <p:cNvPr id="3" name="Ромб 2"/>
            <p:cNvSpPr/>
            <p:nvPr/>
          </p:nvSpPr>
          <p:spPr>
            <a:xfrm>
              <a:off x="5702360" y="2614287"/>
              <a:ext cx="4935904" cy="4093737"/>
            </a:xfrm>
            <a:prstGeom prst="diamond">
              <a:avLst/>
            </a:prstGeom>
            <a:solidFill>
              <a:srgbClr val="FFB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94942" y="3204265"/>
              <a:ext cx="3750741" cy="2913781"/>
              <a:chOff x="6318809" y="3139790"/>
              <a:chExt cx="3750741" cy="2913781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6318809" y="3139790"/>
                <a:ext cx="3750741" cy="1386150"/>
                <a:chOff x="6318809" y="3139790"/>
                <a:chExt cx="3750741" cy="1386150"/>
              </a:xfrm>
            </p:grpSpPr>
            <p:sp>
              <p:nvSpPr>
                <p:cNvPr id="4" name="Скругленный прямоугольник 3"/>
                <p:cNvSpPr/>
                <p:nvPr/>
              </p:nvSpPr>
              <p:spPr>
                <a:xfrm>
                  <a:off x="6318809" y="3139790"/>
                  <a:ext cx="1813168" cy="1386150"/>
                </a:xfrm>
                <a:prstGeom prst="roundRect">
                  <a:avLst/>
                </a:prstGeom>
                <a:solidFill>
                  <a:srgbClr val="0E7C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ПРИНЦИПЫ</a:t>
                  </a:r>
                  <a:endParaRPr lang="ru-RU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>
                <a:xfrm>
                  <a:off x="8256382" y="3139790"/>
                  <a:ext cx="1813168" cy="1386150"/>
                </a:xfrm>
                <a:prstGeom prst="roundRect">
                  <a:avLst/>
                </a:prstGeom>
                <a:solidFill>
                  <a:srgbClr val="0E7C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МЕТОДЫ</a:t>
                  </a:r>
                  <a:endParaRPr lang="ru-RU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6318809" y="4667421"/>
                <a:ext cx="3750741" cy="1386150"/>
                <a:chOff x="6318809" y="4710965"/>
                <a:chExt cx="3750741" cy="1386150"/>
              </a:xfrm>
            </p:grpSpPr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6318809" y="4710965"/>
                  <a:ext cx="1813168" cy="1386150"/>
                </a:xfrm>
                <a:prstGeom prst="roundRect">
                  <a:avLst/>
                </a:prstGeom>
                <a:solidFill>
                  <a:srgbClr val="15B7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ФОРМЫ</a:t>
                  </a:r>
                  <a:endParaRPr lang="ru-RU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8256382" y="4710965"/>
                  <a:ext cx="1813168" cy="1386150"/>
                </a:xfrm>
                <a:prstGeom prst="roundRect">
                  <a:avLst/>
                </a:prstGeom>
                <a:solidFill>
                  <a:srgbClr val="15B7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СРЕДСТВА</a:t>
                  </a:r>
                </a:p>
              </p:txBody>
            </p:sp>
          </p:grpSp>
        </p:grpSp>
      </p:grpSp>
      <p:grpSp>
        <p:nvGrpSpPr>
          <p:cNvPr id="45" name="Группа 44"/>
          <p:cNvGrpSpPr/>
          <p:nvPr/>
        </p:nvGrpSpPr>
        <p:grpSpPr>
          <a:xfrm>
            <a:off x="4052380" y="3381803"/>
            <a:ext cx="2041974" cy="2480392"/>
            <a:chOff x="2147379" y="3429000"/>
            <a:chExt cx="2041974" cy="2480392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9FC9FF2-3E7B-AD4B-8F74-B2FCB1C3458E}"/>
                </a:ext>
              </a:extLst>
            </p:cNvPr>
            <p:cNvSpPr txBox="1"/>
            <p:nvPr/>
          </p:nvSpPr>
          <p:spPr>
            <a:xfrm>
              <a:off x="2147379" y="3429000"/>
              <a:ext cx="1775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Добавляются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Стрелка вправо 36"/>
            <p:cNvSpPr/>
            <p:nvPr/>
          </p:nvSpPr>
          <p:spPr>
            <a:xfrm>
              <a:off x="3904290" y="3509872"/>
              <a:ext cx="285063" cy="275499"/>
            </a:xfrm>
            <a:prstGeom prst="rightArrow">
              <a:avLst>
                <a:gd name="adj1" fmla="val 50000"/>
                <a:gd name="adj2" fmla="val 74586"/>
              </a:avLst>
            </a:prstGeom>
            <a:solidFill>
              <a:srgbClr val="FFB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9FC9FF2-3E7B-AD4B-8F74-B2FCB1C3458E}"/>
                </a:ext>
              </a:extLst>
            </p:cNvPr>
            <p:cNvSpPr txBox="1"/>
            <p:nvPr/>
          </p:nvSpPr>
          <p:spPr>
            <a:xfrm>
              <a:off x="2529920" y="5509282"/>
              <a:ext cx="1392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Меняются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3904290" y="5590154"/>
              <a:ext cx="285063" cy="275499"/>
            </a:xfrm>
            <a:prstGeom prst="rightArrow">
              <a:avLst>
                <a:gd name="adj1" fmla="val 50000"/>
                <a:gd name="adj2" fmla="val 74586"/>
              </a:avLst>
            </a:prstGeom>
            <a:solidFill>
              <a:srgbClr val="FFB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flipH="1">
            <a:off x="10001745" y="3381803"/>
            <a:ext cx="2041974" cy="2480392"/>
            <a:chOff x="8181411" y="3429000"/>
            <a:chExt cx="2041974" cy="2480392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9FC9FF2-3E7B-AD4B-8F74-B2FCB1C3458E}"/>
                </a:ext>
              </a:extLst>
            </p:cNvPr>
            <p:cNvSpPr txBox="1"/>
            <p:nvPr/>
          </p:nvSpPr>
          <p:spPr>
            <a:xfrm>
              <a:off x="8181411" y="3429000"/>
              <a:ext cx="1775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Добавляются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9938322" y="3509872"/>
              <a:ext cx="285063" cy="275499"/>
            </a:xfrm>
            <a:prstGeom prst="rightArrow">
              <a:avLst>
                <a:gd name="adj1" fmla="val 50000"/>
                <a:gd name="adj2" fmla="val 74586"/>
              </a:avLst>
            </a:prstGeom>
            <a:solidFill>
              <a:srgbClr val="FFB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9FC9FF2-3E7B-AD4B-8F74-B2FCB1C3458E}"/>
                </a:ext>
              </a:extLst>
            </p:cNvPr>
            <p:cNvSpPr txBox="1"/>
            <p:nvPr/>
          </p:nvSpPr>
          <p:spPr>
            <a:xfrm>
              <a:off x="8563952" y="5509282"/>
              <a:ext cx="1392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Меняются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Стрелка вправо 42"/>
            <p:cNvSpPr/>
            <p:nvPr/>
          </p:nvSpPr>
          <p:spPr>
            <a:xfrm>
              <a:off x="9938322" y="5590154"/>
              <a:ext cx="285063" cy="275499"/>
            </a:xfrm>
            <a:prstGeom prst="rightArrow">
              <a:avLst>
                <a:gd name="adj1" fmla="val 50000"/>
                <a:gd name="adj2" fmla="val 74586"/>
              </a:avLst>
            </a:prstGeom>
            <a:solidFill>
              <a:srgbClr val="FFB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57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15B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2498" y="169795"/>
            <a:ext cx="372980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конкретнее?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7298" y="334039"/>
            <a:ext cx="746034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такое урок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дистанте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объяснять?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Когда, Как, Сколько и Какие задания давать?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Когда и Как принимать работы учеников?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проверять и Как оценивать?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обеспечить обратную связь?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учитывать возрастные особенности?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замотивировать?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научить детей планировать учение?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7" y="3026738"/>
            <a:ext cx="3508645" cy="35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16035634">
            <a:off x="4618057" y="-2505776"/>
            <a:ext cx="4262611" cy="10754252"/>
          </a:xfrm>
          <a:prstGeom prst="triangle">
            <a:avLst/>
          </a:prstGeom>
          <a:solidFill>
            <a:srgbClr val="FFB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4319" y="2006025"/>
            <a:ext cx="8647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А ЭТО ТАК 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ВАЖНО?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74" y="2188029"/>
            <a:ext cx="2801983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-1336582" y="-1206229"/>
            <a:ext cx="14865166" cy="8245572"/>
            <a:chOff x="-1713677" y="-1415401"/>
            <a:chExt cx="15619355" cy="8663915"/>
          </a:xfrm>
        </p:grpSpPr>
        <p:sp>
          <p:nvSpPr>
            <p:cNvPr id="33" name="Полилиния 32"/>
            <p:cNvSpPr/>
            <p:nvPr/>
          </p:nvSpPr>
          <p:spPr>
            <a:xfrm>
              <a:off x="-1713677" y="-1415401"/>
              <a:ext cx="15619355" cy="8663915"/>
            </a:xfrm>
            <a:custGeom>
              <a:avLst/>
              <a:gdLst>
                <a:gd name="connsiteX0" fmla="*/ 7809678 w 15619355"/>
                <a:gd name="connsiteY0" fmla="*/ 0 h 8663915"/>
                <a:gd name="connsiteX1" fmla="*/ 15619355 w 15619355"/>
                <a:gd name="connsiteY1" fmla="*/ 7809677 h 8663915"/>
                <a:gd name="connsiteX2" fmla="*/ 15579034 w 15619355"/>
                <a:gd name="connsiteY2" fmla="*/ 8608172 h 8663915"/>
                <a:gd name="connsiteX3" fmla="*/ 15571951 w 15619355"/>
                <a:gd name="connsiteY3" fmla="*/ 8663915 h 8663915"/>
                <a:gd name="connsiteX4" fmla="*/ 47403 w 15619355"/>
                <a:gd name="connsiteY4" fmla="*/ 8663915 h 8663915"/>
                <a:gd name="connsiteX5" fmla="*/ 40320 w 15619355"/>
                <a:gd name="connsiteY5" fmla="*/ 8608172 h 8663915"/>
                <a:gd name="connsiteX6" fmla="*/ 0 w 15619355"/>
                <a:gd name="connsiteY6" fmla="*/ 7809677 h 8663915"/>
                <a:gd name="connsiteX7" fmla="*/ 7809678 w 15619355"/>
                <a:gd name="connsiteY7" fmla="*/ 0 h 866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9355" h="8663915">
                  <a:moveTo>
                    <a:pt x="7809678" y="0"/>
                  </a:moveTo>
                  <a:cubicBezTo>
                    <a:pt x="12122843" y="0"/>
                    <a:pt x="15619355" y="3496512"/>
                    <a:pt x="15619355" y="7809677"/>
                  </a:cubicBezTo>
                  <a:cubicBezTo>
                    <a:pt x="15619355" y="8079250"/>
                    <a:pt x="15605697" y="8345633"/>
                    <a:pt x="15579034" y="8608172"/>
                  </a:cubicBezTo>
                  <a:lnTo>
                    <a:pt x="15571951" y="8663915"/>
                  </a:lnTo>
                  <a:lnTo>
                    <a:pt x="47403" y="8663915"/>
                  </a:lnTo>
                  <a:lnTo>
                    <a:pt x="40320" y="8608172"/>
                  </a:lnTo>
                  <a:cubicBezTo>
                    <a:pt x="13658" y="8345633"/>
                    <a:pt x="0" y="8079250"/>
                    <a:pt x="0" y="7809677"/>
                  </a:cubicBezTo>
                  <a:cubicBezTo>
                    <a:pt x="0" y="3496512"/>
                    <a:pt x="3496511" y="0"/>
                    <a:pt x="7809678" y="0"/>
                  </a:cubicBezTo>
                  <a:close/>
                </a:path>
              </a:pathLst>
            </a:custGeom>
            <a:noFill/>
            <a:ln w="76200">
              <a:solidFill>
                <a:srgbClr val="FFBA3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1238075" y="-873777"/>
              <a:ext cx="14668150" cy="8122290"/>
            </a:xfrm>
            <a:custGeom>
              <a:avLst/>
              <a:gdLst>
                <a:gd name="connsiteX0" fmla="*/ 7334076 w 14668150"/>
                <a:gd name="connsiteY0" fmla="*/ 0 h 8122290"/>
                <a:gd name="connsiteX1" fmla="*/ 14668150 w 14668150"/>
                <a:gd name="connsiteY1" fmla="*/ 7334076 h 8122290"/>
                <a:gd name="connsiteX2" fmla="*/ 14630285 w 14668150"/>
                <a:gd name="connsiteY2" fmla="*/ 8083942 h 8122290"/>
                <a:gd name="connsiteX3" fmla="*/ 14625412 w 14668150"/>
                <a:gd name="connsiteY3" fmla="*/ 8122290 h 8122290"/>
                <a:gd name="connsiteX4" fmla="*/ 42738 w 14668150"/>
                <a:gd name="connsiteY4" fmla="*/ 8122290 h 8122290"/>
                <a:gd name="connsiteX5" fmla="*/ 37865 w 14668150"/>
                <a:gd name="connsiteY5" fmla="*/ 8083942 h 8122290"/>
                <a:gd name="connsiteX6" fmla="*/ 0 w 14668150"/>
                <a:gd name="connsiteY6" fmla="*/ 7334076 h 8122290"/>
                <a:gd name="connsiteX7" fmla="*/ 7334076 w 14668150"/>
                <a:gd name="connsiteY7" fmla="*/ 0 h 812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8150" h="8122290">
                  <a:moveTo>
                    <a:pt x="7334076" y="0"/>
                  </a:moveTo>
                  <a:cubicBezTo>
                    <a:pt x="11384573" y="0"/>
                    <a:pt x="14668150" y="3283577"/>
                    <a:pt x="14668150" y="7334076"/>
                  </a:cubicBezTo>
                  <a:cubicBezTo>
                    <a:pt x="14668150" y="7587232"/>
                    <a:pt x="14655323" y="7837392"/>
                    <a:pt x="14630285" y="8083942"/>
                  </a:cubicBezTo>
                  <a:lnTo>
                    <a:pt x="14625412" y="8122290"/>
                  </a:lnTo>
                  <a:lnTo>
                    <a:pt x="42738" y="8122290"/>
                  </a:lnTo>
                  <a:lnTo>
                    <a:pt x="37865" y="8083942"/>
                  </a:lnTo>
                  <a:cubicBezTo>
                    <a:pt x="12827" y="7837392"/>
                    <a:pt x="0" y="7587232"/>
                    <a:pt x="0" y="7334076"/>
                  </a:cubicBezTo>
                  <a:cubicBezTo>
                    <a:pt x="0" y="3283577"/>
                    <a:pt x="3283577" y="0"/>
                    <a:pt x="7334076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B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34890" y="1067893"/>
            <a:ext cx="27222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FFBA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13800" b="1" dirty="0">
              <a:solidFill>
                <a:srgbClr val="FFBA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1053" y="2980767"/>
            <a:ext cx="1670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9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24712" y="913945"/>
            <a:ext cx="182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9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9551" y="-295701"/>
            <a:ext cx="2399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9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30346" y="704693"/>
            <a:ext cx="1437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9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78" y="2698245"/>
            <a:ext cx="7626218" cy="415975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08929" y="3375823"/>
            <a:ext cx="10960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позволяет рассчитать время занятости ученика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2648</Words>
  <Application>Microsoft Office PowerPoint</Application>
  <PresentationFormat>Широкоэкранный</PresentationFormat>
  <Paragraphs>336</Paragraphs>
  <Slides>32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объём заданий для детей  в дистанционном  обучении?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Залега Юлия Михайловна</dc:creator>
  <cp:lastModifiedBy>Залега Юлия Михайловна</cp:lastModifiedBy>
  <cp:revision>174</cp:revision>
  <dcterms:created xsi:type="dcterms:W3CDTF">2020-04-18T00:21:19Z</dcterms:created>
  <dcterms:modified xsi:type="dcterms:W3CDTF">2020-04-20T07:51:20Z</dcterms:modified>
</cp:coreProperties>
</file>