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2" r:id="rId4"/>
    <p:sldId id="263" r:id="rId5"/>
    <p:sldId id="264" r:id="rId6"/>
    <p:sldId id="265" r:id="rId7"/>
    <p:sldId id="258" r:id="rId8"/>
    <p:sldId id="259" r:id="rId9"/>
    <p:sldId id="266" r:id="rId10"/>
    <p:sldId id="267" r:id="rId11"/>
    <p:sldId id="26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23.03.2016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Нормативное обеспечение внедрения  ФГОС обучающихся с умственной отсталостью (интеллектуальными нарушениями)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2989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УМЦ «Центр внедрения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фгос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en-US" sz="3200" dirty="0" smtClean="0"/>
          </a:p>
          <a:p>
            <a:pPr algn="ctr"/>
            <a:endParaRPr lang="en-US" sz="3200" dirty="0" smtClean="0"/>
          </a:p>
          <a:p>
            <a:pPr algn="ctr">
              <a:buNone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Сайт: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FGOSOVZ24.ru</a:t>
            </a:r>
          </a:p>
          <a:p>
            <a:pPr algn="ctr"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E-mail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fgosovz@mail.ru</a:t>
            </a:r>
            <a:endParaRPr lang="ru-RU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2640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документы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200" b="1" dirty="0"/>
              <a:t>Закон Российской Федерации от 29 декабря 2012 г. № 273-ФЗ «Об образовании в Российской Федерации».</a:t>
            </a:r>
          </a:p>
          <a:p>
            <a:pPr algn="just"/>
            <a:r>
              <a:rPr lang="ru-RU" sz="2200" dirty="0" smtClean="0"/>
              <a:t>Статья 11 п. 6</a:t>
            </a:r>
            <a:r>
              <a:rPr lang="ru-RU" sz="2200" dirty="0"/>
              <a:t>. В целях обеспечения реализации права на образование обучающихся с ограниченными возможностями здоровья устанавливаются федеральные государственные образовательные стандарты образования указанных лиц или включаются в федеральные государственные образовательные стандарты специальные требования</a:t>
            </a:r>
            <a:r>
              <a:rPr lang="ru-RU" sz="22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728695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sz="2200" b="1" dirty="0"/>
              <a:t>Приказ </a:t>
            </a:r>
            <a:r>
              <a:rPr lang="ru-RU" sz="2200" b="1" dirty="0" err="1"/>
              <a:t>Минобрнауки</a:t>
            </a:r>
            <a:r>
              <a:rPr lang="ru-RU" sz="2200" b="1" dirty="0"/>
              <a:t> России от 19 декабря 2014 г. № 1598 «Об утверждении </a:t>
            </a:r>
            <a:r>
              <a:rPr lang="ru-RU" sz="2200" b="1" dirty="0" smtClean="0"/>
              <a:t>федерального </a:t>
            </a:r>
            <a:r>
              <a:rPr lang="ru-RU" sz="2200" b="1" dirty="0"/>
              <a:t>государственного образовательного стандарта начального общего образования обучающихся с ограниченными возможностями здоровья</a:t>
            </a:r>
            <a:r>
              <a:rPr lang="ru-RU" sz="2200" b="1" dirty="0" smtClean="0"/>
              <a:t>».</a:t>
            </a:r>
          </a:p>
          <a:p>
            <a:pPr algn="just"/>
            <a:endParaRPr lang="ru-RU" sz="2200" b="1" dirty="0"/>
          </a:p>
          <a:p>
            <a:pPr algn="just"/>
            <a:r>
              <a:rPr lang="ru-RU" sz="2200" b="1" dirty="0"/>
              <a:t>Приказ </a:t>
            </a:r>
            <a:r>
              <a:rPr lang="ru-RU" sz="2200" b="1" dirty="0" err="1"/>
              <a:t>Минобрнауки</a:t>
            </a:r>
            <a:r>
              <a:rPr lang="ru-RU" sz="2200" b="1" dirty="0"/>
              <a:t> России от 19 декабря 2014 г. № 1599 «Об утверждении </a:t>
            </a:r>
            <a:r>
              <a:rPr lang="ru-RU" sz="2200" b="1" dirty="0" smtClean="0"/>
              <a:t>федерального </a:t>
            </a:r>
            <a:r>
              <a:rPr lang="ru-RU" sz="2200" b="1" dirty="0"/>
              <a:t>государственного образовательного стандарта образования обучающихся с </a:t>
            </a:r>
            <a:r>
              <a:rPr lang="ru-RU" sz="2200" b="1" dirty="0" smtClean="0"/>
              <a:t>умственной </a:t>
            </a:r>
            <a:r>
              <a:rPr lang="ru-RU" sz="2200" b="1" dirty="0"/>
              <a:t>отсталостью (интеллектуальными нарушениями</a:t>
            </a:r>
            <a:r>
              <a:rPr lang="ru-RU" sz="2200" b="1" dirty="0" smtClean="0"/>
              <a:t>)».</a:t>
            </a:r>
          </a:p>
          <a:p>
            <a:pPr algn="just"/>
            <a:endParaRPr lang="ru-RU" sz="2200" b="1" dirty="0" smtClean="0"/>
          </a:p>
          <a:p>
            <a:pPr algn="just"/>
            <a:r>
              <a:rPr lang="ru-RU" sz="2200" b="1" dirty="0" smtClean="0"/>
              <a:t>Примерные адаптированные основные общеобразовательные программы (АООП) начального общего образования для всех категорий обучающихся с ограниченными возможностями здоровья.</a:t>
            </a:r>
            <a:endParaRPr lang="ru-RU" sz="2200" b="1" dirty="0"/>
          </a:p>
          <a:p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xmlns="" val="431322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2200" b="1" dirty="0" smtClean="0"/>
              <a:t>Приказ Министерства образования и науки Российской Федерации (</a:t>
            </a:r>
            <a:r>
              <a:rPr lang="ru-RU" sz="2200" b="1" dirty="0" err="1" smtClean="0"/>
              <a:t>Минобрнауки</a:t>
            </a:r>
            <a:r>
              <a:rPr lang="ru-RU" sz="2200" b="1" dirty="0" smtClean="0"/>
              <a:t> России) от 20 сентября 2013 г. N 1082 г. Москва «Об утверждении Положения о </a:t>
            </a:r>
            <a:r>
              <a:rPr lang="ru-RU" sz="2200" b="1" dirty="0" err="1" smtClean="0"/>
              <a:t>психолого-медико-педагогической</a:t>
            </a:r>
            <a:r>
              <a:rPr lang="ru-RU" sz="2200" b="1" dirty="0" smtClean="0"/>
              <a:t> комиссии».</a:t>
            </a:r>
          </a:p>
          <a:p>
            <a:pPr algn="just">
              <a:buNone/>
            </a:pPr>
            <a:endParaRPr lang="ru-RU" sz="2200" b="1" dirty="0" smtClean="0"/>
          </a:p>
          <a:p>
            <a:pPr algn="just"/>
            <a:r>
              <a:rPr lang="ru-RU" sz="2200" b="1" dirty="0" smtClean="0"/>
              <a:t>Приказ </a:t>
            </a:r>
            <a:r>
              <a:rPr lang="ru-RU" sz="2200" b="1" dirty="0" err="1"/>
              <a:t>Минобрнауки</a:t>
            </a:r>
            <a:r>
              <a:rPr lang="ru-RU" sz="2200" b="1" dirty="0"/>
              <a:t> России от 30 августа 2013 г. № 1015 г. Москва «Об </a:t>
            </a:r>
            <a:r>
              <a:rPr lang="ru-RU" sz="2200" b="1" dirty="0" smtClean="0"/>
              <a:t>утверждении </a:t>
            </a:r>
            <a:r>
              <a:rPr lang="ru-RU" sz="2200" b="1" dirty="0"/>
              <a:t>Порядка организации и осуществления образовательной деятельности по </a:t>
            </a:r>
            <a:r>
              <a:rPr lang="ru-RU" sz="2200" b="1" dirty="0" smtClean="0"/>
              <a:t>основным </a:t>
            </a:r>
            <a:r>
              <a:rPr lang="ru-RU" sz="2200" b="1" dirty="0"/>
              <a:t>общеобразовательным программам - образовательным программам начального об­щего, основного общего и среднего общего образования» (в ред. от 17 июля 2015 г</a:t>
            </a:r>
            <a:r>
              <a:rPr lang="ru-RU" sz="2200" b="1" dirty="0" smtClean="0"/>
              <a:t>.)</a:t>
            </a:r>
          </a:p>
          <a:p>
            <a:pPr algn="just"/>
            <a:endParaRPr lang="ru-RU" sz="2200" b="1" dirty="0"/>
          </a:p>
          <a:p>
            <a:pPr algn="just"/>
            <a:endParaRPr lang="ru-RU" sz="2200" b="1" dirty="0"/>
          </a:p>
        </p:txBody>
      </p:sp>
    </p:spTree>
    <p:extLst>
      <p:ext uri="{BB962C8B-B14F-4D97-AF65-F5344CB8AC3E}">
        <p14:creationId xmlns:p14="http://schemas.microsoft.com/office/powerpoint/2010/main" xmlns="" val="3173084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52600"/>
            <a:ext cx="8712968" cy="4700736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/>
              <a:t>Закон Российской Федерации от 29 декабря 2012 г. № 273-ФЗ «Об образовании в Российской Федерации</a:t>
            </a:r>
            <a:r>
              <a:rPr lang="ru-RU" sz="2200" b="1" dirty="0" smtClean="0"/>
              <a:t>».</a:t>
            </a:r>
          </a:p>
          <a:p>
            <a:pPr algn="just"/>
            <a:r>
              <a:rPr lang="ru-RU" sz="2000" dirty="0" smtClean="0"/>
              <a:t>(статья 79 часть 3 о специальных условиях получения образования обучающимися с ОВЗ)</a:t>
            </a:r>
          </a:p>
          <a:p>
            <a:pPr algn="just"/>
            <a:endParaRPr lang="ru-RU" sz="2200" b="1" dirty="0" smtClean="0"/>
          </a:p>
          <a:p>
            <a:pPr algn="just"/>
            <a:r>
              <a:rPr lang="ru-RU" sz="2000" b="1" dirty="0" smtClean="0"/>
              <a:t>Приказ </a:t>
            </a:r>
            <a:r>
              <a:rPr lang="ru-RU" sz="2000" b="1" dirty="0" err="1" smtClean="0"/>
              <a:t>Минобрнауки</a:t>
            </a:r>
            <a:r>
              <a:rPr lang="ru-RU" sz="2000" b="1" dirty="0" smtClean="0"/>
              <a:t> России от 9 ноября 2015 г. № 1309 «Об утверждении Порядка обеспечения условий доступности для инвалидов объектов и предоставляемых услуг в сфере образования, а также оказания им при этом необходимой помощи».</a:t>
            </a:r>
          </a:p>
          <a:p>
            <a:pPr algn="just"/>
            <a:endParaRPr lang="ru-RU" sz="31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814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Федеральные документы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158" y="1428736"/>
            <a:ext cx="8434710" cy="5429264"/>
          </a:xfrm>
        </p:spPr>
        <p:txBody>
          <a:bodyPr>
            <a:noAutofit/>
          </a:bodyPr>
          <a:lstStyle/>
          <a:p>
            <a:pPr algn="just"/>
            <a:endParaRPr lang="ru-RU" sz="1900" b="1" dirty="0" smtClean="0"/>
          </a:p>
          <a:p>
            <a:pPr algn="just"/>
            <a:r>
              <a:rPr lang="ru-RU" sz="1900" b="1" dirty="0" smtClean="0"/>
              <a:t>Санитарно-эпидемиологические </a:t>
            </a:r>
            <a:r>
              <a:rPr lang="ru-RU" sz="1900" b="1" dirty="0"/>
              <a:t>правила и нормативы СанПиН 2.4.2.3286-15 «</a:t>
            </a:r>
            <a:r>
              <a:rPr lang="ru-RU" sz="1900" b="1" dirty="0" smtClean="0"/>
              <a:t>Санитарно-эпидемиологические </a:t>
            </a:r>
            <a:r>
              <a:rPr lang="ru-RU" sz="1900" b="1" dirty="0"/>
              <a:t>требования к условиям и организации обучения и воспита­ния в организациях, осуществляющих образовательную деятельность по адаптированным основным общеобразовательным программам для обучающихся с ограниченными </a:t>
            </a:r>
            <a:r>
              <a:rPr lang="ru-RU" sz="1900" b="1" dirty="0" smtClean="0"/>
              <a:t>возможностями </a:t>
            </a:r>
            <a:r>
              <a:rPr lang="ru-RU" sz="1900" b="1" dirty="0"/>
              <a:t>здоровья» (утверждены постановлением Главного государственного сани­тарного врача Российской Федерации от 10 июля 2015 г. № 26</a:t>
            </a:r>
            <a:r>
              <a:rPr lang="ru-RU" sz="1900" b="1" dirty="0" smtClean="0"/>
              <a:t>).</a:t>
            </a:r>
          </a:p>
          <a:p>
            <a:pPr algn="just"/>
            <a:endParaRPr lang="ru-RU" sz="1900" b="1" dirty="0" smtClean="0"/>
          </a:p>
          <a:p>
            <a:pPr algn="just"/>
            <a:r>
              <a:rPr lang="ru-RU" sz="1900" b="1" dirty="0" smtClean="0"/>
              <a:t>Постановление Главного государственного санитарного врача РФ от 24 декабря 2015 года № 81 «О внесении изменений №3 в </a:t>
            </a:r>
            <a:r>
              <a:rPr lang="ru-RU" sz="1900" b="1" dirty="0" err="1" smtClean="0"/>
              <a:t>СанПиН</a:t>
            </a:r>
            <a:r>
              <a:rPr lang="ru-RU" sz="1900" b="1" dirty="0" smtClean="0"/>
              <a:t> 2.4.2.2821-10 «Санитарно-эпидемиологические требования к условиям и организации обучения, содержания в общеобразовательных организациях».</a:t>
            </a:r>
            <a:endParaRPr lang="ru-RU" sz="1900" b="1" dirty="0"/>
          </a:p>
          <a:p>
            <a:endParaRPr lang="ru-RU" sz="1900" b="1" dirty="0"/>
          </a:p>
          <a:p>
            <a:endParaRPr lang="ru-RU" sz="1900" b="1" dirty="0"/>
          </a:p>
        </p:txBody>
      </p:sp>
    </p:spTree>
    <p:extLst>
      <p:ext uri="{BB962C8B-B14F-4D97-AF65-F5344CB8AC3E}">
        <p14:creationId xmlns:p14="http://schemas.microsoft.com/office/powerpoint/2010/main" xmlns="" val="23434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Региональные документы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752600"/>
            <a:ext cx="8568952" cy="484475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b="1" dirty="0"/>
              <a:t>Закон Красноярского края от 26.06.2014 </a:t>
            </a:r>
            <a:r>
              <a:rPr lang="en-US" b="1" dirty="0"/>
              <a:t>N</a:t>
            </a:r>
            <a:r>
              <a:rPr lang="ru-RU" b="1" dirty="0"/>
              <a:t> 6 – 2519 </a:t>
            </a:r>
            <a:r>
              <a:rPr lang="ru-RU" b="1" dirty="0" smtClean="0"/>
              <a:t>«Об </a:t>
            </a:r>
            <a:r>
              <a:rPr lang="ru-RU" b="1" dirty="0"/>
              <a:t>образовании в Красноярском крае». </a:t>
            </a:r>
            <a:endParaRPr lang="ru-RU" b="1" dirty="0" smtClean="0"/>
          </a:p>
          <a:p>
            <a:pPr algn="just"/>
            <a:r>
              <a:rPr lang="ru-RU" b="1" dirty="0"/>
              <a:t>Проект концепции развития инклюзивного образования в Красноярском крае. </a:t>
            </a:r>
            <a:endParaRPr lang="ru-RU" b="1" dirty="0" smtClean="0"/>
          </a:p>
          <a:p>
            <a:pPr algn="just"/>
            <a:r>
              <a:rPr lang="ru-RU" b="1" dirty="0" smtClean="0"/>
              <a:t>Постановление Правительства Красноярского края </a:t>
            </a:r>
            <a:br>
              <a:rPr lang="ru-RU" b="1" dirty="0" smtClean="0"/>
            </a:br>
            <a:r>
              <a:rPr lang="ru-RU" b="1" dirty="0" smtClean="0"/>
              <a:t>от 29.05.2014 № 217-П.</a:t>
            </a:r>
          </a:p>
          <a:p>
            <a:pPr algn="just"/>
            <a:r>
              <a:rPr lang="ru-RU" b="1" dirty="0" smtClean="0"/>
              <a:t>Приказ министерства образования и науки Красноярского края от 16.12.2014 № 50/04-01 «Об утверждении порядка работы </a:t>
            </a:r>
            <a:r>
              <a:rPr lang="ru-RU" b="1" dirty="0" err="1" smtClean="0"/>
              <a:t>психолого-медико-педагогической</a:t>
            </a:r>
            <a:r>
              <a:rPr lang="ru-RU" b="1" dirty="0" smtClean="0"/>
              <a:t> комиссии Красноярского края». </a:t>
            </a:r>
          </a:p>
          <a:p>
            <a:pPr algn="just"/>
            <a:r>
              <a:rPr lang="ru-RU" b="1" dirty="0" smtClean="0"/>
              <a:t>Приказ министерства образования Красноярского края от 22.04.2015 № </a:t>
            </a:r>
            <a:r>
              <a:rPr lang="ru-RU" b="1" dirty="0"/>
              <a:t>140-11-05 </a:t>
            </a:r>
            <a:r>
              <a:rPr lang="ru-RU" b="1" dirty="0" smtClean="0"/>
              <a:t>«О </a:t>
            </a:r>
            <a:r>
              <a:rPr lang="ru-RU" b="1" dirty="0"/>
              <a:t>введении на территории Красноярского края ФГОС для обучающихся с ОВЗ и ФГОС для обучающихся с умственной </a:t>
            </a:r>
            <a:r>
              <a:rPr lang="ru-RU" b="1" dirty="0" smtClean="0"/>
              <a:t>отсталостью».</a:t>
            </a:r>
          </a:p>
          <a:p>
            <a:pPr algn="just"/>
            <a:r>
              <a:rPr lang="ru-RU" b="1" dirty="0" smtClean="0"/>
              <a:t>Приказ  </a:t>
            </a:r>
            <a:r>
              <a:rPr lang="ru-RU" b="1" dirty="0"/>
              <a:t>министерства образования Красноярского края </a:t>
            </a:r>
            <a:r>
              <a:rPr lang="ru-RU" b="1" dirty="0" smtClean="0"/>
              <a:t>от 19.08.2015 № </a:t>
            </a:r>
            <a:r>
              <a:rPr lang="ru-RU" b="1" dirty="0"/>
              <a:t>284-11-05 </a:t>
            </a:r>
            <a:r>
              <a:rPr lang="ru-RU" b="1" dirty="0" smtClean="0"/>
              <a:t>«Об </a:t>
            </a:r>
            <a:r>
              <a:rPr lang="ru-RU" b="1" dirty="0"/>
              <a:t>утверждении пилотных базовых образовательных </a:t>
            </a:r>
            <a:r>
              <a:rPr lang="ru-RU" b="1" dirty="0" smtClean="0"/>
              <a:t>организациях». </a:t>
            </a:r>
          </a:p>
        </p:txBody>
      </p:sp>
    </p:spTree>
    <p:extLst>
      <p:ext uri="{BB962C8B-B14F-4D97-AF65-F5344CB8AC3E}">
        <p14:creationId xmlns:p14="http://schemas.microsoft.com/office/powerpoint/2010/main" xmlns="" val="745880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Рекомендуемые   Документы Образовательной организации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357298"/>
            <a:ext cx="8712968" cy="5500702"/>
          </a:xfrm>
        </p:spPr>
        <p:txBody>
          <a:bodyPr>
            <a:normAutofit fontScale="77500" lnSpcReduction="20000"/>
          </a:bodyPr>
          <a:lstStyle/>
          <a:p>
            <a:pPr algn="just"/>
            <a:endParaRPr lang="ru-RU" b="1" dirty="0" smtClean="0"/>
          </a:p>
          <a:p>
            <a:pPr algn="just"/>
            <a:r>
              <a:rPr lang="ru-RU" b="1" dirty="0" smtClean="0"/>
              <a:t>Изменение </a:t>
            </a:r>
            <a:r>
              <a:rPr lang="ru-RU" b="1" dirty="0"/>
              <a:t>в Уставе образовательной организации;</a:t>
            </a:r>
          </a:p>
          <a:p>
            <a:pPr algn="just"/>
            <a:r>
              <a:rPr lang="ru-RU" b="1" dirty="0" smtClean="0"/>
              <a:t>Приказ о создании в общеобразовательном учреждении рабочей группы по введению ФГОС НОО ОВЗ и ФГОС  УО;</a:t>
            </a:r>
            <a:endParaRPr lang="en-US" b="1" dirty="0" smtClean="0"/>
          </a:p>
          <a:p>
            <a:pPr algn="just"/>
            <a:r>
              <a:rPr lang="ru-RU" b="1" dirty="0" smtClean="0"/>
              <a:t>Положение о </a:t>
            </a:r>
            <a:r>
              <a:rPr lang="ru-RU" b="1" dirty="0" err="1" smtClean="0"/>
              <a:t>самообследовании</a:t>
            </a:r>
            <a:r>
              <a:rPr lang="ru-RU" b="1" dirty="0" smtClean="0"/>
              <a:t>;</a:t>
            </a:r>
          </a:p>
          <a:p>
            <a:pPr algn="just"/>
            <a:r>
              <a:rPr lang="ru-RU" b="1" dirty="0" smtClean="0"/>
              <a:t>Приказ </a:t>
            </a:r>
            <a:r>
              <a:rPr lang="ru-RU" b="1" dirty="0"/>
              <a:t>о внесении изменений в Положение о системе оценок, формах и порядке проведения промежуточной аттестации в части введения комплексного подхода к оценке резуль­татов образования в соответствии с ФГОС НОО ОВЗ и ФГОС УО;</a:t>
            </a:r>
          </a:p>
          <a:p>
            <a:pPr algn="just"/>
            <a:r>
              <a:rPr lang="ru-RU" b="1" dirty="0" smtClean="0"/>
              <a:t>Приказ </a:t>
            </a:r>
            <a:r>
              <a:rPr lang="ru-RU" b="1" dirty="0"/>
              <a:t>о разработке (утверждении) адаптированных основных образовательных программ по уровням образования при наличии в ОО отдельных классов для обучающихся с ОВЗ (по категориям);</a:t>
            </a:r>
          </a:p>
          <a:p>
            <a:pPr algn="just"/>
            <a:r>
              <a:rPr lang="ru-RU" b="1" dirty="0" smtClean="0"/>
              <a:t>Приказ </a:t>
            </a:r>
            <a:r>
              <a:rPr lang="ru-RU" b="1" dirty="0"/>
              <a:t>о разработке (утверждении)  адаптированных образовательных программ и/или </a:t>
            </a:r>
            <a:r>
              <a:rPr lang="ru-RU" b="1" dirty="0" smtClean="0"/>
              <a:t>индивидуальных </a:t>
            </a:r>
            <a:r>
              <a:rPr lang="ru-RU" b="1" dirty="0"/>
              <a:t>учебных планов для каждого обучающегося с ОВЗ при совместном обучении (</a:t>
            </a:r>
            <a:r>
              <a:rPr lang="ru-RU" b="1" dirty="0" smtClean="0"/>
              <a:t>инклюзивное </a:t>
            </a:r>
            <a:r>
              <a:rPr lang="ru-RU" b="1" dirty="0"/>
              <a:t>образование</a:t>
            </a:r>
            <a:r>
              <a:rPr lang="ru-RU" b="1" dirty="0" smtClean="0"/>
              <a:t>);</a:t>
            </a:r>
          </a:p>
          <a:p>
            <a:pPr algn="just"/>
            <a:r>
              <a:rPr lang="ru-RU" b="1" dirty="0" smtClean="0"/>
              <a:t>Приказ об утверждении программы внеурочной деятельности;</a:t>
            </a:r>
          </a:p>
          <a:p>
            <a:pPr algn="just"/>
            <a:r>
              <a:rPr lang="ru-RU" b="1" dirty="0" smtClean="0"/>
              <a:t>Приказ об утверждении программы ОО по повышению уровня профессионального мастерства педагогических работников;</a:t>
            </a:r>
          </a:p>
          <a:p>
            <a:pPr algn="just"/>
            <a:endParaRPr lang="ru-RU" b="1" dirty="0" smtClean="0"/>
          </a:p>
          <a:p>
            <a:pPr algn="just"/>
            <a:endParaRPr lang="ru-RU" b="1" dirty="0"/>
          </a:p>
          <a:p>
            <a:pPr marL="11430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63857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Рекомендуемые   Документы Образовательной организации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5720" y="1785926"/>
            <a:ext cx="8858280" cy="535782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b="1" dirty="0" smtClean="0"/>
              <a:t>Приказ </a:t>
            </a:r>
            <a:r>
              <a:rPr lang="ru-RU" sz="2600" b="1" dirty="0"/>
              <a:t>об утверждении списка учебников и учебных пособий, используемых в образо­вательном процессе, перечень УМК;</a:t>
            </a:r>
          </a:p>
          <a:p>
            <a:pPr algn="just"/>
            <a:r>
              <a:rPr lang="ru-RU" sz="2600" b="1" dirty="0" smtClean="0"/>
              <a:t>Приказ </a:t>
            </a:r>
            <a:r>
              <a:rPr lang="ru-RU" sz="2600" b="1" dirty="0"/>
              <a:t>о проведении </a:t>
            </a:r>
            <a:r>
              <a:rPr lang="ru-RU" sz="2600" b="1" dirty="0" err="1"/>
              <a:t>внутришкольного</a:t>
            </a:r>
            <a:r>
              <a:rPr lang="ru-RU" sz="2600" b="1" dirty="0"/>
              <a:t> контроля по реализации ФГОС НОО ОВЗ и ФГОС УО;</a:t>
            </a:r>
          </a:p>
          <a:p>
            <a:pPr algn="just"/>
            <a:r>
              <a:rPr lang="ru-RU" sz="2600" b="1" dirty="0" smtClean="0"/>
              <a:t>Приказ </a:t>
            </a:r>
            <a:r>
              <a:rPr lang="ru-RU" sz="2600" b="1" dirty="0"/>
              <a:t>о внесении изменений в должностные инструкции учителей, заместителя директора по УВР, курирующего реализацию ФГОС НОО ОВЗ и ФГОС УО; педагога - психолога, учителя - логопеда, социального педагога, педагога дополнительного образования, работающих с обучающимися с </a:t>
            </a:r>
            <a:r>
              <a:rPr lang="ru-RU" sz="2600" b="1" dirty="0" smtClean="0"/>
              <a:t>ОВЗ;</a:t>
            </a:r>
          </a:p>
          <a:p>
            <a:pPr algn="just"/>
            <a:r>
              <a:rPr lang="ru-RU" sz="2600" b="1" dirty="0" smtClean="0"/>
              <a:t>Положение об интернет – сайте школы;</a:t>
            </a:r>
          </a:p>
          <a:p>
            <a:pPr algn="just"/>
            <a:r>
              <a:rPr lang="ru-RU" sz="2600" b="1" dirty="0" smtClean="0"/>
              <a:t>Изменение (дополнение) Положения о рабочих программах отдельных учебных предметов, коррекцион­ных курсах, программах внеурочной деятельности в ОО в связи внедрением ФГОС НОО ОВЗ и ФГОС УО.</a:t>
            </a:r>
          </a:p>
          <a:p>
            <a:pPr algn="just"/>
            <a:r>
              <a:rPr lang="ru-RU" sz="2600" b="1" dirty="0" smtClean="0"/>
              <a:t>Изменение (дополнение) Положения о распределении стимулирующей части фонда оплаты труда работников образовательного учреждения, отражающей результативность внедрения ФГОС НОО ОВЗ и ФГОС УО и качество образовательных услуг, оказываемых обучающимся с ОВЗ.</a:t>
            </a:r>
            <a:endParaRPr lang="ru-RU" sz="2600" b="1" dirty="0"/>
          </a:p>
          <a:p>
            <a:pPr algn="just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35668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337</TotalTime>
  <Words>703</Words>
  <Application>Microsoft Office PowerPoint</Application>
  <PresentationFormat>Экран (4:3)</PresentationFormat>
  <Paragraphs>54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Аптека</vt:lpstr>
      <vt:lpstr>Нормативное обеспечение внедрения  ФГОС обучающихся с умственной отсталостью (интеллектуальными нарушениями)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Федеральные документы</vt:lpstr>
      <vt:lpstr>Региональные документы</vt:lpstr>
      <vt:lpstr>Рекомендуемые   Документы Образовательной организации </vt:lpstr>
      <vt:lpstr>Рекомендуемые   Документы Образовательной организации </vt:lpstr>
      <vt:lpstr>УМЦ «Центр внедрения фгос»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Нормативное обеспечение внедрения  ФГОС обучающихся с умственной отсталостью (интеллектуальными нарушениями)</dc:title>
  <dc:creator>Tanya Basenko</dc:creator>
  <cp:lastModifiedBy>User</cp:lastModifiedBy>
  <cp:revision>13</cp:revision>
  <dcterms:created xsi:type="dcterms:W3CDTF">2016-03-20T03:22:19Z</dcterms:created>
  <dcterms:modified xsi:type="dcterms:W3CDTF">2016-03-23T00:24:16Z</dcterms:modified>
</cp:coreProperties>
</file>