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72400" cy="13620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/>
              <a:t>Особенности разработки рабочих программ по предметным областям в соответствии с учебным планом в условиях реализации ФГОС обучающихся с умственной отсталостью (интеллектуальными нарушениями).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3348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содержание </a:t>
            </a:r>
            <a:r>
              <a:rPr lang="ru-RU" sz="4400" dirty="0" smtClean="0"/>
              <a:t>не </a:t>
            </a:r>
            <a:r>
              <a:rPr lang="ru-RU" sz="4400" dirty="0"/>
              <a:t>распределено по годам </a:t>
            </a:r>
            <a:r>
              <a:rPr lang="ru-RU" sz="4400" dirty="0" smtClean="0"/>
              <a:t>обучения;</a:t>
            </a:r>
          </a:p>
          <a:p>
            <a:r>
              <a:rPr lang="ru-RU" sz="4400" dirty="0"/>
              <a:t>новые </a:t>
            </a:r>
            <a:r>
              <a:rPr lang="ru-RU" sz="4400" dirty="0" smtClean="0"/>
              <a:t>предметы;</a:t>
            </a:r>
          </a:p>
          <a:p>
            <a:r>
              <a:rPr lang="ru-RU" sz="4400" dirty="0"/>
              <a:t>сократилось количество учебных </a:t>
            </a:r>
            <a:r>
              <a:rPr lang="ru-RU" sz="4400" dirty="0" smtClean="0"/>
              <a:t>часов.</a:t>
            </a:r>
            <a:endParaRPr lang="ru-RU" sz="4400" dirty="0"/>
          </a:p>
        </p:txBody>
      </p:sp>
    </p:spTree>
    <p:extLst>
      <p:ext uri="{BB962C8B-B14F-4D97-AF65-F5344CB8AC3E}">
        <p14:creationId xmlns="" xmlns:p14="http://schemas.microsoft.com/office/powerpoint/2010/main" val="1226574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Содержание по предметам</a:t>
            </a:r>
            <a:br>
              <a:rPr lang="ru-RU" b="1" dirty="0" smtClean="0"/>
            </a:br>
            <a:r>
              <a:rPr lang="ru-RU" dirty="0" smtClean="0"/>
              <a:t>(Мир природы и человека)</a:t>
            </a:r>
            <a:br>
              <a:rPr lang="ru-RU" dirty="0" smtClean="0"/>
            </a:br>
            <a:r>
              <a:rPr lang="ru-RU" dirty="0" smtClean="0"/>
              <a:t>Временные изменения: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u="sng" dirty="0" smtClean="0"/>
              <a:t>1 класс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День. Ночь. Время суток и </a:t>
            </a:r>
            <a:r>
              <a:rPr lang="ru-RU" dirty="0" smtClean="0"/>
              <a:t>солнце.</a:t>
            </a:r>
          </a:p>
          <a:p>
            <a:pPr algn="just"/>
            <a:r>
              <a:rPr lang="ru-RU" dirty="0" smtClean="0"/>
              <a:t>2 класс</a:t>
            </a:r>
          </a:p>
          <a:p>
            <a:pPr marL="0" indent="0" algn="just">
              <a:buNone/>
            </a:pPr>
            <a:r>
              <a:rPr lang="ru-RU" dirty="0" smtClean="0"/>
              <a:t>День</a:t>
            </a:r>
            <a:r>
              <a:rPr lang="ru-RU" dirty="0"/>
              <a:t>. Ночь. Вечер. Утро. Время суток и </a:t>
            </a:r>
            <a:r>
              <a:rPr lang="ru-RU" dirty="0" smtClean="0"/>
              <a:t>солнце. Дни </a:t>
            </a:r>
            <a:r>
              <a:rPr lang="ru-RU" dirty="0"/>
              <a:t>недели рабочие и выходные, порядок следования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3 класс</a:t>
            </a:r>
          </a:p>
          <a:p>
            <a:pPr marL="0" indent="0" algn="just">
              <a:buNone/>
            </a:pPr>
            <a:r>
              <a:rPr lang="ru-RU" dirty="0"/>
              <a:t>Время суток на циферблате часов. </a:t>
            </a:r>
            <a:r>
              <a:rPr lang="ru-RU" dirty="0" smtClean="0"/>
              <a:t>Неделя </a:t>
            </a:r>
            <a:r>
              <a:rPr lang="ru-RU" dirty="0"/>
              <a:t>и месяц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4 класс</a:t>
            </a:r>
          </a:p>
          <a:p>
            <a:pPr marL="0" indent="0" algn="just">
              <a:buNone/>
            </a:pPr>
            <a:r>
              <a:rPr lang="ru-RU" dirty="0" smtClean="0"/>
              <a:t>календарь</a:t>
            </a:r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95901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Календарно-тематическое планирование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4400" dirty="0" smtClean="0"/>
              <a:t>Объединяли схожие темы</a:t>
            </a:r>
          </a:p>
          <a:p>
            <a:pPr algn="just"/>
            <a:r>
              <a:rPr lang="ru-RU" sz="4400" dirty="0" smtClean="0"/>
              <a:t>Некоторые темы по чтению перенесли в другие предметы.</a:t>
            </a:r>
            <a:endParaRPr lang="ru-RU" sz="4400" dirty="0"/>
          </a:p>
        </p:txBody>
      </p:sp>
    </p:spTree>
    <p:extLst>
      <p:ext uri="{BB962C8B-B14F-4D97-AF65-F5344CB8AC3E}">
        <p14:creationId xmlns="" xmlns:p14="http://schemas.microsoft.com/office/powerpoint/2010/main" val="1645432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dirty="0" smtClean="0"/>
              <a:t>Учебники:</a:t>
            </a:r>
            <a:endParaRPr lang="ru-RU" sz="6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400" b="1" dirty="0"/>
              <a:t>Мир природы и человека.</a:t>
            </a:r>
            <a:endParaRPr lang="ru-RU" sz="4400" dirty="0"/>
          </a:p>
          <a:p>
            <a:pPr marL="0" indent="0" algn="ctr">
              <a:buNone/>
            </a:pPr>
            <a:r>
              <a:rPr lang="ru-RU" b="1" dirty="0" smtClean="0"/>
              <a:t>Живой </a:t>
            </a:r>
            <a:r>
              <a:rPr lang="ru-RU" b="1" dirty="0"/>
              <a:t>мир.</a:t>
            </a:r>
            <a:r>
              <a:rPr lang="ru-RU" dirty="0"/>
              <a:t> 1 класс. Матвеева Н.Б., </a:t>
            </a:r>
            <a:r>
              <a:rPr lang="ru-RU" dirty="0" err="1"/>
              <a:t>Котина</a:t>
            </a:r>
            <a:r>
              <a:rPr lang="ru-RU" dirty="0"/>
              <a:t> М.С., </a:t>
            </a:r>
            <a:r>
              <a:rPr lang="ru-RU" dirty="0" err="1"/>
              <a:t>Куртова</a:t>
            </a:r>
            <a:r>
              <a:rPr lang="ru-RU" dirty="0"/>
              <a:t> Т.О. </a:t>
            </a:r>
            <a:endParaRPr lang="en-US" dirty="0" smtClean="0"/>
          </a:p>
          <a:p>
            <a:pPr marL="0" indent="0">
              <a:buNone/>
            </a:pPr>
            <a:r>
              <a:rPr lang="ru-RU" b="1" dirty="0" smtClean="0"/>
              <a:t>Окружающий мир.</a:t>
            </a:r>
            <a:r>
              <a:rPr lang="ru-RU" dirty="0" smtClean="0"/>
              <a:t> 1 класс. </a:t>
            </a:r>
            <a:r>
              <a:rPr lang="ru-RU" dirty="0" err="1" smtClean="0"/>
              <a:t>С.В.кудрина</a:t>
            </a:r>
            <a:endParaRPr lang="ru-RU" dirty="0"/>
          </a:p>
          <a:p>
            <a:r>
              <a:rPr lang="ru-RU" sz="4800" b="1" dirty="0" smtClean="0"/>
              <a:t>Речевая </a:t>
            </a:r>
            <a:r>
              <a:rPr lang="ru-RU" sz="4800" b="1" dirty="0"/>
              <a:t>практика</a:t>
            </a:r>
            <a:endParaRPr lang="ru-RU" sz="4800" dirty="0"/>
          </a:p>
          <a:p>
            <a:pPr marL="0" indent="0" algn="ctr">
              <a:buNone/>
            </a:pPr>
            <a:r>
              <a:rPr lang="ru-RU" b="1" dirty="0" smtClean="0"/>
              <a:t>Устная </a:t>
            </a:r>
            <a:r>
              <a:rPr lang="ru-RU" b="1" dirty="0"/>
              <a:t>речь</a:t>
            </a:r>
            <a:r>
              <a:rPr lang="ru-RU" dirty="0"/>
              <a:t>. 1 класс. </a:t>
            </a:r>
            <a:r>
              <a:rPr lang="ru-RU" dirty="0" err="1" smtClean="0"/>
              <a:t>С.В.Комарова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404370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Мониторинг</a:t>
            </a:r>
            <a:r>
              <a:rPr lang="ru-RU" sz="6000" b="1" dirty="0" smtClean="0"/>
              <a:t> </a:t>
            </a:r>
            <a:endParaRPr lang="ru-RU" sz="60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271838821"/>
              </p:ext>
            </p:extLst>
          </p:nvPr>
        </p:nvGraphicFramePr>
        <p:xfrm>
          <a:off x="755584" y="980729"/>
          <a:ext cx="8136903" cy="56886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4980"/>
                <a:gridCol w="144542"/>
                <a:gridCol w="145055"/>
                <a:gridCol w="145567"/>
                <a:gridCol w="145567"/>
                <a:gridCol w="145055"/>
                <a:gridCol w="145055"/>
                <a:gridCol w="145567"/>
                <a:gridCol w="145055"/>
                <a:gridCol w="145567"/>
                <a:gridCol w="145055"/>
                <a:gridCol w="145055"/>
                <a:gridCol w="145055"/>
                <a:gridCol w="145567"/>
                <a:gridCol w="145055"/>
                <a:gridCol w="145055"/>
                <a:gridCol w="145055"/>
                <a:gridCol w="145567"/>
                <a:gridCol w="145055"/>
                <a:gridCol w="145567"/>
                <a:gridCol w="145055"/>
                <a:gridCol w="145567"/>
                <a:gridCol w="145567"/>
                <a:gridCol w="145567"/>
                <a:gridCol w="145567"/>
                <a:gridCol w="145567"/>
                <a:gridCol w="145567"/>
                <a:gridCol w="146080"/>
                <a:gridCol w="145055"/>
                <a:gridCol w="145567"/>
                <a:gridCol w="145055"/>
                <a:gridCol w="145567"/>
                <a:gridCol w="145055"/>
                <a:gridCol w="148131"/>
                <a:gridCol w="142491"/>
                <a:gridCol w="145567"/>
                <a:gridCol w="146080"/>
                <a:gridCol w="145567"/>
                <a:gridCol w="145055"/>
                <a:gridCol w="145567"/>
                <a:gridCol w="145055"/>
                <a:gridCol w="145567"/>
                <a:gridCol w="147105"/>
                <a:gridCol w="144030"/>
                <a:gridCol w="145567"/>
                <a:gridCol w="218351"/>
                <a:gridCol w="217838"/>
              </a:tblGrid>
              <a:tr h="4273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 gridSpan="1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математика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Русский язык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чтение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Мир природы и человека.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Речевая практика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087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И</a:t>
                      </a:r>
                      <a:r>
                        <a:rPr lang="ru-RU" sz="1000">
                          <a:effectLst/>
                        </a:rPr>
                        <a:t>. </a:t>
                      </a:r>
                      <a:r>
                        <a:rPr lang="ru-RU" sz="1000" smtClean="0">
                          <a:effectLst/>
                        </a:rPr>
                        <a:t>Ф. </a:t>
                      </a:r>
                      <a:r>
                        <a:rPr lang="ru-RU" sz="1000" dirty="0" smtClean="0">
                          <a:effectLst/>
                        </a:rPr>
                        <a:t>обучающегося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Место числа в числовом ряду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Соотнесение количества предметов с цифрой</a:t>
                      </a:r>
                      <a:endParaRPr lang="ru-RU" sz="80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highlight>
                            <a:srgbClr val="FFFF00"/>
                          </a:highlight>
                        </a:rPr>
                        <a:t>Сравнение чисел</a:t>
                      </a:r>
                      <a:endParaRPr lang="ru-RU" sz="8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highlight>
                            <a:srgbClr val="FFFF00"/>
                          </a:highlight>
                        </a:rPr>
                        <a:t>Сравнение чисел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highlight>
                            <a:srgbClr val="FFFF00"/>
                          </a:highlight>
                        </a:rPr>
                        <a:t>Состав чисел в пределах 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highlight>
                            <a:srgbClr val="FFFF00"/>
                          </a:highlight>
                        </a:rPr>
                        <a:t>Состав чисел в пределах 10</a:t>
                      </a:r>
                      <a:endParaRPr lang="ru-RU" sz="8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highlight>
                            <a:srgbClr val="FFFF00"/>
                          </a:highlight>
                        </a:rPr>
                        <a:t>Сложение в пределах 10</a:t>
                      </a:r>
                      <a:endParaRPr lang="ru-RU" sz="8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highlight>
                            <a:srgbClr val="FFFF00"/>
                          </a:highlight>
                        </a:rPr>
                        <a:t>Вычитание чисел в пределах 10</a:t>
                      </a:r>
                      <a:endParaRPr lang="ru-RU" sz="8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highlight>
                            <a:srgbClr val="FFFF00"/>
                          </a:highlight>
                        </a:rPr>
                        <a:t>Прямой счёт от заданного числа в пределах 10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Прямой счёт от заданного числа в пределах 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highlight>
                            <a:srgbClr val="FFFF00"/>
                          </a:highlight>
                        </a:rPr>
                        <a:t>Обратный счёт от заданного числа в пределах 5</a:t>
                      </a:r>
                      <a:endParaRPr lang="ru-RU" sz="8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highlight>
                            <a:srgbClr val="FFFF00"/>
                          </a:highlight>
                        </a:rPr>
                        <a:t>Обратный счёт от заданного числа в пределах 10</a:t>
                      </a:r>
                      <a:endParaRPr lang="ru-RU" sz="8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highlight>
                            <a:srgbClr val="FFFF00"/>
                          </a:highlight>
                        </a:rPr>
                        <a:t>Соблюдение орфографического режима в тетради</a:t>
                      </a:r>
                      <a:endParaRPr lang="ru-RU" sz="8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highlight>
                            <a:srgbClr val="FFFF00"/>
                          </a:highlight>
                        </a:rPr>
                        <a:t>Понимание условия задачи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highlight>
                            <a:srgbClr val="FFFF00"/>
                          </a:highlight>
                        </a:rPr>
                        <a:t>Выбор способа решения задачи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Дифференциация гласных и согласных звуков.</a:t>
                      </a:r>
                      <a:endParaRPr lang="ru-RU" sz="80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</a:rPr>
                        <a:t>Соотнесение письменного и печатного варианта буквы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Письмо под диктовку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Списывание с печатного текста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</a:rPr>
                        <a:t>Соблюдение орфографического режима в тетради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Соотнесение звука и буквы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highlight>
                            <a:srgbClr val="FFFF00"/>
                          </a:highlight>
                        </a:rPr>
                        <a:t>Составление рассказа из 2-3 предложений по картине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highlight>
                            <a:srgbClr val="FFFF00"/>
                          </a:highlight>
                        </a:rPr>
                        <a:t>Заучивает стихотворения 1-2 четверостишия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highlight>
                            <a:srgbClr val="FFFF00"/>
                          </a:highlight>
                        </a:rPr>
                        <a:t>Способ чтения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highlight>
                            <a:srgbClr val="FFFF00"/>
                          </a:highlight>
                        </a:rPr>
                        <a:t>Составление слов из букв разрезной азбуки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highlight>
                            <a:srgbClr val="FFFF00"/>
                          </a:highlight>
                        </a:rPr>
                        <a:t>Понимание прочитанного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 err="1">
                          <a:effectLst/>
                          <a:highlight>
                            <a:srgbClr val="FFFF00"/>
                          </a:highlight>
                        </a:rPr>
                        <a:t>Звуко</a:t>
                      </a:r>
                      <a:r>
                        <a:rPr lang="ru-RU" sz="500" dirty="0">
                          <a:effectLst/>
                          <a:highlight>
                            <a:srgbClr val="FFFF00"/>
                          </a:highlight>
                        </a:rPr>
                        <a:t>-буквенный анализ слова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</a:rPr>
                        <a:t>Сезонные изменения в живой природе 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</a:rPr>
                        <a:t>Сезонные изменения в неживой природе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</a:rPr>
                        <a:t>растения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</a:rPr>
                        <a:t>животные и птицы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</a:rPr>
                        <a:t>человек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</a:rPr>
                        <a:t>Личная гигиена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Безопасное поведение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Человек и общество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Наша  Родина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Соотнесение слова и изображения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Выполнение простых устных инструкций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Понимание прослушанного текста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Дикция и выразительность речи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Обращение, привлечение внимания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поздравление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Телефонный разговор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Просьба, совет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Общее количество баллов 129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 vert="vert2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% усвоения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</a:tr>
              <a:tr h="3626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Вася А.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янв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</a:rPr>
                        <a:t>2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</a:rPr>
                        <a:t>2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64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</a:tr>
              <a:tr h="3626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май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</a:tr>
              <a:tr h="211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Ян Г.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84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27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</a:tr>
              <a:tr h="211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</a:tr>
              <a:tr h="211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Иван И.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</a:rPr>
                        <a:t>2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29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9.5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</a:tr>
              <a:tr h="211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</a:tr>
              <a:tr h="211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Алёша К.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</a:rPr>
                        <a:t>1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</a:rPr>
                        <a:t>7.2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</a:tr>
              <a:tr h="211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</a:tr>
              <a:tr h="211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Данил К.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70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</a:tr>
              <a:tr h="211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</a:tr>
              <a:tr h="211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Артём К.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72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</a:rPr>
                        <a:t>24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</a:tr>
              <a:tr h="211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</a:tr>
              <a:tr h="211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Илья М.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</a:rPr>
                        <a:t>58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</a:rPr>
                        <a:t>19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975755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r>
              <a:rPr lang="ru-RU" b="1" dirty="0"/>
              <a:t>Мониторинг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86550069"/>
              </p:ext>
            </p:extLst>
          </p:nvPr>
        </p:nvGraphicFramePr>
        <p:xfrm>
          <a:off x="539552" y="836712"/>
          <a:ext cx="8280917" cy="54158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02759"/>
                <a:gridCol w="343668"/>
                <a:gridCol w="344885"/>
                <a:gridCol w="346105"/>
                <a:gridCol w="346105"/>
                <a:gridCol w="344885"/>
                <a:gridCol w="344885"/>
                <a:gridCol w="346105"/>
                <a:gridCol w="344885"/>
                <a:gridCol w="346105"/>
                <a:gridCol w="344885"/>
                <a:gridCol w="344885"/>
                <a:gridCol w="344885"/>
                <a:gridCol w="346105"/>
                <a:gridCol w="344885"/>
                <a:gridCol w="344885"/>
              </a:tblGrid>
              <a:tr h="4823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 gridSpan="1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математика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180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И</a:t>
                      </a:r>
                      <a:r>
                        <a:rPr lang="ru-RU" sz="1000" dirty="0">
                          <a:effectLst/>
                        </a:rPr>
                        <a:t>. </a:t>
                      </a:r>
                      <a:r>
                        <a:rPr lang="ru-RU" sz="1000" dirty="0" smtClean="0">
                          <a:effectLst/>
                        </a:rPr>
                        <a:t>Ф. обучающегося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Место числа в числовом ряду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Соотнесение количества предметов с цифрой</a:t>
                      </a:r>
                      <a:endParaRPr lang="ru-RU" sz="9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Сравнение чисел</a:t>
                      </a:r>
                      <a:endParaRPr lang="ru-RU" sz="9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Сравнение чисел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Состав чисел в пределах 5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Состав чисел в пределах 10</a:t>
                      </a:r>
                      <a:endParaRPr lang="ru-RU" sz="9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highlight>
                            <a:srgbClr val="FFFF00"/>
                          </a:highlight>
                        </a:rPr>
                        <a:t>Сложение в пределах 10</a:t>
                      </a:r>
                      <a:endParaRPr lang="ru-RU" sz="90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Вычитание чисел в пределах 10</a:t>
                      </a:r>
                      <a:endParaRPr lang="ru-RU" sz="9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Прямой счёт от заданного числа в пределах 10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Прямой счёт от заданного числа в пределах 5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Обратный счёт от заданного числа в пределах 5</a:t>
                      </a:r>
                      <a:endParaRPr lang="ru-RU" sz="9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Обратный счёт от заданного числа в пределах 10</a:t>
                      </a:r>
                      <a:endParaRPr lang="ru-RU" sz="9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Соблюдение орфографического режима в тетради</a:t>
                      </a:r>
                      <a:endParaRPr lang="ru-RU" sz="9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Понимание условия задачи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highlight>
                            <a:srgbClr val="FFFF00"/>
                          </a:highlight>
                        </a:rPr>
                        <a:t>Выбор способа решения задачи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 vert="vert270"/>
                </a:tc>
              </a:tr>
              <a:tr h="194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Вася А.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янв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</a:tr>
              <a:tr h="194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май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</a:tr>
              <a:tr h="194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Ян Г.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</a:tr>
              <a:tr h="194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</a:tr>
              <a:tr h="194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Иван И.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</a:tr>
              <a:tr h="194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</a:tr>
              <a:tr h="194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Алёша К.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</a:tr>
              <a:tr h="194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</a:tr>
              <a:tr h="194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Данил К.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</a:tr>
              <a:tr h="194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</a:tr>
              <a:tr h="194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Артём К.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</a:tr>
              <a:tr h="194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</a:tr>
              <a:tr h="194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Илья М.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2" marR="47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</a:tr>
              <a:tr h="194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</a:tr>
              <a:tr h="194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45" marR="4784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0548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883</Words>
  <Application>Microsoft Office PowerPoint</Application>
  <PresentationFormat>Экран (4:3)</PresentationFormat>
  <Paragraphs>1000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Особенности разработки рабочих программ по предметным областям в соответствии с учебным планом в условиях реализации ФГОС обучающихся с умственной отсталостью (интеллектуальными нарушениями). </vt:lpstr>
      <vt:lpstr>Слайд 2</vt:lpstr>
      <vt:lpstr>Содержание по предметам (Мир природы и человека) Временные изменения:</vt:lpstr>
      <vt:lpstr>Календарно-тематическое планирование</vt:lpstr>
      <vt:lpstr>Учебники:</vt:lpstr>
      <vt:lpstr>Мониторинг </vt:lpstr>
      <vt:lpstr>Мониторинг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разработки рабочих программ по предметным областям в соответствии с учебным планом в условиях реализации ФГОС обучающихся с умственной отсталостью (интеллектуальными нарушениями). </dc:title>
  <dc:creator>admin</dc:creator>
  <cp:lastModifiedBy>User</cp:lastModifiedBy>
  <cp:revision>12</cp:revision>
  <dcterms:created xsi:type="dcterms:W3CDTF">2016-03-21T10:47:18Z</dcterms:created>
  <dcterms:modified xsi:type="dcterms:W3CDTF">2016-04-07T05:46:43Z</dcterms:modified>
</cp:coreProperties>
</file>