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  <p:sldMasterId id="2147483720" r:id="rId7"/>
    <p:sldMasterId id="2147483732" r:id="rId8"/>
  </p:sldMasterIdLst>
  <p:sldIdLst>
    <p:sldId id="284" r:id="rId9"/>
    <p:sldId id="272" r:id="rId10"/>
    <p:sldId id="256" r:id="rId11"/>
    <p:sldId id="257" r:id="rId12"/>
    <p:sldId id="258" r:id="rId13"/>
    <p:sldId id="259" r:id="rId14"/>
    <p:sldId id="260" r:id="rId15"/>
    <p:sldId id="261" r:id="rId16"/>
    <p:sldId id="262" r:id="rId17"/>
    <p:sldId id="264" r:id="rId18"/>
    <p:sldId id="265" r:id="rId19"/>
    <p:sldId id="269" r:id="rId20"/>
    <p:sldId id="274" r:id="rId21"/>
    <p:sldId id="278" r:id="rId22"/>
    <p:sldId id="271" r:id="rId23"/>
    <p:sldId id="279" r:id="rId24"/>
    <p:sldId id="280" r:id="rId25"/>
    <p:sldId id="273" r:id="rId26"/>
    <p:sldId id="282" r:id="rId27"/>
    <p:sldId id="283" r:id="rId28"/>
    <p:sldId id="270" r:id="rId2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E3EEC8D3-DB52-49E8-B771-CA6A6AEFF5EE}">
          <p14:sldIdLst>
            <p14:sldId id="284"/>
            <p14:sldId id="272"/>
            <p14:sldId id="256"/>
            <p14:sldId id="257"/>
            <p14:sldId id="258"/>
            <p14:sldId id="259"/>
            <p14:sldId id="260"/>
            <p14:sldId id="261"/>
            <p14:sldId id="262"/>
            <p14:sldId id="264"/>
            <p14:sldId id="265"/>
            <p14:sldId id="269"/>
            <p14:sldId id="274"/>
            <p14:sldId id="278"/>
            <p14:sldId id="271"/>
            <p14:sldId id="279"/>
            <p14:sldId id="280"/>
            <p14:sldId id="273"/>
            <p14:sldId id="282"/>
            <p14:sldId id="283"/>
            <p14:sldId id="27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34587" autoAdjust="0"/>
    <p:restoredTop sz="94629" autoAdjust="0"/>
  </p:normalViewPr>
  <p:slideViewPr>
    <p:cSldViewPr>
      <p:cViewPr varScale="1">
        <p:scale>
          <a:sx n="68" d="100"/>
          <a:sy n="68" d="100"/>
        </p:scale>
        <p:origin x="780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21546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18108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93671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62643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91366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35069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0185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63520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61918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170269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491869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128725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272947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853295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846821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08292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308543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78981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022795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690145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257528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63011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464826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779907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942318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914017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773780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92062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19.05.2022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640343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408438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707101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52004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330848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363495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202822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080323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326710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31186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19.05.2022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039773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157522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107603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631926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326773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275389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317043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244161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374585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75773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19.05.2022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125824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308068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935522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177729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590907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827653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616471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85660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995690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30667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19.05.2022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372983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327642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148010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362618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306506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410307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436432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431043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990550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16729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19.05.2022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00559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544853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609298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597935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227639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279759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897751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071734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44224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19.05.2022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19.05.2022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88539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57964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20305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45873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40666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52560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0751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7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56.xml"/><Relationship Id="rId4" Type="http://schemas.openxmlformats.org/officeDocument/2006/relationships/image" Target="../media/image2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7.xml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8.xml"/><Relationship Id="rId4" Type="http://schemas.openxmlformats.org/officeDocument/2006/relationships/image" Target="../media/image3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5252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252520" cy="6858000"/>
          </a:xfrm>
          <a:solidFill>
            <a:schemeClr val="bg1">
              <a:alpha val="37000"/>
            </a:schemeClr>
          </a:solidFill>
        </p:spPr>
        <p:txBody>
          <a:bodyPr>
            <a:normAutofit fontScale="90000"/>
          </a:bodyPr>
          <a:lstStyle/>
          <a:p>
            <a:r>
              <a:rPr lang="ru-RU" sz="6100" b="1" dirty="0">
                <a:solidFill>
                  <a:srgbClr val="FF0000"/>
                </a:solidFill>
                <a:cs typeface="Aharoni" pitchFamily="2" charset="-79"/>
              </a:rPr>
              <a:t>ГЛАВНОЕ УПРАВЛЕНИЕ </a:t>
            </a:r>
            <a:br>
              <a:rPr lang="ru-RU" sz="6100" b="1" dirty="0">
                <a:solidFill>
                  <a:srgbClr val="FF0000"/>
                </a:solidFill>
                <a:cs typeface="Aharoni" pitchFamily="2" charset="-79"/>
              </a:rPr>
            </a:br>
            <a:r>
              <a:rPr lang="ru-RU" sz="6100" b="1" dirty="0">
                <a:solidFill>
                  <a:srgbClr val="FF0000"/>
                </a:solidFill>
                <a:cs typeface="Aharoni" pitchFamily="2" charset="-79"/>
              </a:rPr>
              <a:t>МЧС РОССИИ </a:t>
            </a:r>
            <a:br>
              <a:rPr lang="ru-RU" sz="6100" b="1" dirty="0">
                <a:solidFill>
                  <a:srgbClr val="FF0000"/>
                </a:solidFill>
                <a:cs typeface="Aharoni" pitchFamily="2" charset="-79"/>
              </a:rPr>
            </a:br>
            <a:r>
              <a:rPr lang="ru-RU" sz="6100" b="1" dirty="0">
                <a:solidFill>
                  <a:srgbClr val="FF0000"/>
                </a:solidFill>
                <a:cs typeface="Aharoni" pitchFamily="2" charset="-79"/>
              </a:rPr>
              <a:t>ПО КРАСНОЯРСКОМУ КРАЮ</a:t>
            </a:r>
            <a:br>
              <a:rPr lang="ru-RU" sz="2000" b="1" dirty="0">
                <a:solidFill>
                  <a:srgbClr val="FF3300"/>
                </a:solidFill>
                <a:cs typeface="Aharoni" pitchFamily="2" charset="-79"/>
              </a:rPr>
            </a:br>
            <a:br>
              <a:rPr lang="ru-RU" sz="5600" b="1" dirty="0">
                <a:solidFill>
                  <a:srgbClr val="FFFF00"/>
                </a:solidFill>
                <a:cs typeface="Aharoni" pitchFamily="2" charset="-79"/>
              </a:rPr>
            </a:br>
            <a:r>
              <a:rPr lang="ru-RU" sz="5600" b="1" dirty="0">
                <a:solidFill>
                  <a:schemeClr val="bg1"/>
                </a:solidFill>
                <a:cs typeface="Aharoni" pitchFamily="2" charset="-79"/>
              </a:rPr>
              <a:t>ГОСУДАРСТВЕННАЯ ИНСПЕКЦИЯ </a:t>
            </a:r>
            <a:br>
              <a:rPr lang="ru-RU" sz="5600" b="1" dirty="0">
                <a:solidFill>
                  <a:schemeClr val="bg1"/>
                </a:solidFill>
                <a:cs typeface="Aharoni" pitchFamily="2" charset="-79"/>
              </a:rPr>
            </a:br>
            <a:r>
              <a:rPr lang="ru-RU" sz="5600" b="1" dirty="0">
                <a:solidFill>
                  <a:schemeClr val="bg1"/>
                </a:solidFill>
                <a:cs typeface="Aharoni" pitchFamily="2" charset="-79"/>
              </a:rPr>
              <a:t>ПО МАЛОМЕРНЫМ СУДАМ</a:t>
            </a:r>
            <a:br>
              <a:rPr lang="ru-RU" sz="5600" b="1" dirty="0">
                <a:solidFill>
                  <a:schemeClr val="bg1"/>
                </a:solidFill>
                <a:cs typeface="Aharoni" pitchFamily="2" charset="-79"/>
              </a:rPr>
            </a:br>
            <a:br>
              <a:rPr lang="ru-RU" sz="5600" dirty="0">
                <a:solidFill>
                  <a:schemeClr val="bg1"/>
                </a:solidFill>
              </a:rPr>
            </a:br>
            <a:endParaRPr lang="ru-RU" sz="5600" dirty="0">
              <a:solidFill>
                <a:schemeClr val="bg1"/>
              </a:solidFill>
            </a:endParaRPr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5885" y="5085184"/>
            <a:ext cx="920750" cy="1354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32639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4000"/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 descr="G:\новая папка\1601294_153175149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37779"/>
            <a:ext cx="6228184" cy="6820221"/>
          </a:xfrm>
          <a:prstGeom prst="rect">
            <a:avLst/>
          </a:prstGeom>
          <a:noFill/>
          <a:effectLst>
            <a:softEdge rad="889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-2983" y="1196752"/>
            <a:ext cx="2987824" cy="339897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4000" b="1" dirty="0">
              <a:solidFill>
                <a:srgbClr val="FF0000"/>
              </a:solidFill>
            </a:endParaRPr>
          </a:p>
          <a:p>
            <a:endParaRPr lang="ru-RU" sz="4000" b="1" dirty="0">
              <a:solidFill>
                <a:srgbClr val="FF0000"/>
              </a:solidFill>
            </a:endParaRPr>
          </a:p>
          <a:p>
            <a:endParaRPr lang="ru-RU" sz="4000" b="1" dirty="0">
              <a:solidFill>
                <a:srgbClr val="FF0000"/>
              </a:solidFill>
            </a:endParaRPr>
          </a:p>
          <a:p>
            <a:r>
              <a:rPr lang="ru-RU" sz="4000" b="1" dirty="0">
                <a:solidFill>
                  <a:srgbClr val="FF0000"/>
                </a:solidFill>
              </a:rPr>
              <a:t>Не оставляйте детей </a:t>
            </a:r>
          </a:p>
          <a:p>
            <a:r>
              <a:rPr lang="ru-RU" sz="4000" b="1" dirty="0">
                <a:solidFill>
                  <a:srgbClr val="FF0000"/>
                </a:solidFill>
              </a:rPr>
              <a:t>у водоема </a:t>
            </a:r>
          </a:p>
          <a:p>
            <a:r>
              <a:rPr lang="ru-RU" sz="4000" b="1" dirty="0">
                <a:solidFill>
                  <a:srgbClr val="FF0000"/>
                </a:solidFill>
              </a:rPr>
              <a:t>без присмотра!</a:t>
            </a:r>
          </a:p>
        </p:txBody>
      </p:sp>
      <p:pic>
        <p:nvPicPr>
          <p:cNvPr id="4" name="Picture 3" descr="O:\ГИМС\ЛИСИЦЫНА\от Коваленко\Вымпел ГИМС.png" title="Красноярский край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195189"/>
            <a:ext cx="918356" cy="1352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8659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4000"/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107504" y="980728"/>
            <a:ext cx="2818656" cy="576063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b="1" dirty="0">
                <a:solidFill>
                  <a:srgbClr val="FF0000"/>
                </a:solidFill>
              </a:rPr>
              <a:t>Нельзя распивать спиртные напитки, находясь             у водоема</a:t>
            </a:r>
          </a:p>
        </p:txBody>
      </p:sp>
      <p:pic>
        <p:nvPicPr>
          <p:cNvPr id="8194" name="Picture 2" descr="F:\новая папка\спиртных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116632"/>
            <a:ext cx="6192688" cy="6624736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O:\ГИМС\ЛИСИЦЫНА\от Коваленко\Вымпел ГИМС.png" title="Красноярский край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195189"/>
            <a:ext cx="918356" cy="1352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5497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4000"/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O:\ГИМС\ЛИСИЦЫНА\от Коваленко\Вымпел ГИМС.png" title="Красноярский край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195189"/>
            <a:ext cx="918356" cy="1352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inet\Desktop\Новая папка\ФОТО детские\IMG_20220330_1358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7134" y="404664"/>
            <a:ext cx="3801728" cy="2592288"/>
          </a:xfrm>
          <a:prstGeom prst="rect">
            <a:avLst/>
          </a:prstGeom>
          <a:noFill/>
          <a:effectLst>
            <a:softEdge rad="889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inet\Desktop\Новая папка\ФОТО детские\IMG-20220413-WA001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573016"/>
            <a:ext cx="4104455" cy="2810622"/>
          </a:xfrm>
          <a:prstGeom prst="rect">
            <a:avLst/>
          </a:prstGeom>
          <a:noFill/>
          <a:effectLst>
            <a:softEdge rad="889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inet\Desktop\Новая папка\для презентации\для Ролика\1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7134" y="3501008"/>
            <a:ext cx="3801728" cy="2882630"/>
          </a:xfrm>
          <a:prstGeom prst="rect">
            <a:avLst/>
          </a:prstGeom>
          <a:noFill/>
          <a:effectLst>
            <a:softEdge rad="1143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1170688" y="808451"/>
            <a:ext cx="3474131" cy="218681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000" b="1" dirty="0">
                <a:solidFill>
                  <a:schemeClr val="accent5">
                    <a:lumMod val="75000"/>
                  </a:schemeClr>
                </a:solidFill>
              </a:rPr>
              <a:t>ВАЖНО воспитывать культуру собственной безопасности у детей!</a:t>
            </a:r>
          </a:p>
        </p:txBody>
      </p:sp>
    </p:spTree>
    <p:extLst>
      <p:ext uri="{BB962C8B-B14F-4D97-AF65-F5344CB8AC3E}">
        <p14:creationId xmlns:p14="http://schemas.microsoft.com/office/powerpoint/2010/main" val="3034865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4000"/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O:\ГИМС\ЛИСИЦЫНА\от Коваленко\Вымпел ГИМС.png" title="Красноярский край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195189"/>
            <a:ext cx="918356" cy="1352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0" y="1340768"/>
            <a:ext cx="2483767" cy="511256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000" b="1" dirty="0">
                <a:solidFill>
                  <a:schemeClr val="accent5">
                    <a:lumMod val="75000"/>
                  </a:schemeClr>
                </a:solidFill>
              </a:rPr>
              <a:t>РОЛЬ РОДИТЕЛЕЙ САМАЯ ВАЖНАЯ В ВОСПИТАНИИ ДЕТЕЙ!</a:t>
            </a:r>
          </a:p>
        </p:txBody>
      </p:sp>
      <p:pic>
        <p:nvPicPr>
          <p:cNvPr id="4100" name="Picture 4" descr="https://avatars.mds.yandex.net/get-zen_doc/1897860/pub_6095aa64203bf7596d8eaa25_6095ab214fade3788bd9597d/scale_1200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89" r="25810" b="8123"/>
          <a:stretch/>
        </p:blipFill>
        <p:spPr bwMode="auto">
          <a:xfrm>
            <a:off x="2627784" y="195189"/>
            <a:ext cx="6264696" cy="6474171"/>
          </a:xfrm>
          <a:prstGeom prst="rect">
            <a:avLst/>
          </a:prstGeom>
          <a:noFill/>
          <a:effectLst>
            <a:softEdge rad="1524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3581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4000"/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O:\ГИМС\ЛИСИЦЫНА\от Коваленко\Вымпел ГИМС.png" title="Красноярский край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195189"/>
            <a:ext cx="918356" cy="1352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1" y="548680"/>
            <a:ext cx="2555776" cy="63093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b="1" dirty="0">
                <a:solidFill>
                  <a:srgbClr val="FF0000"/>
                </a:solidFill>
              </a:rPr>
              <a:t>Незнание </a:t>
            </a:r>
            <a:r>
              <a:rPr lang="ru-RU" sz="3000" b="1" dirty="0">
                <a:solidFill>
                  <a:srgbClr val="FF0000"/>
                </a:solidFill>
              </a:rPr>
              <a:t>правил безопасности </a:t>
            </a:r>
            <a:r>
              <a:rPr lang="ru-RU" sz="4000" b="1" dirty="0">
                <a:solidFill>
                  <a:srgbClr val="FF0000"/>
                </a:solidFill>
              </a:rPr>
              <a:t>приводит к трагедии</a:t>
            </a:r>
          </a:p>
        </p:txBody>
      </p:sp>
      <p:pic>
        <p:nvPicPr>
          <p:cNvPr id="7170" name="Picture 2" descr="https://orenday.ru/assets/images/news/2020/07/20/ylyi9me2t1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1" y="404664"/>
            <a:ext cx="6312667" cy="5904656"/>
          </a:xfrm>
          <a:prstGeom prst="rect">
            <a:avLst/>
          </a:prstGeom>
          <a:noFill/>
          <a:effectLst>
            <a:softEdge rad="1016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1123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4000"/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O:\ГИМС\ЛИСИЦЫНА\от Коваленко\Вымпел ГИМС.png" title="Красноярский край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195189"/>
            <a:ext cx="918356" cy="1352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0" y="1340768"/>
            <a:ext cx="3278982" cy="48965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b="1" dirty="0">
                <a:solidFill>
                  <a:schemeClr val="accent5">
                    <a:lumMod val="75000"/>
                  </a:schemeClr>
                </a:solidFill>
              </a:rPr>
              <a:t>МЫ </a:t>
            </a:r>
          </a:p>
          <a:p>
            <a:r>
              <a:rPr lang="ru-RU" sz="4000" b="1" dirty="0">
                <a:solidFill>
                  <a:schemeClr val="accent5">
                    <a:lumMod val="75000"/>
                  </a:schemeClr>
                </a:solidFill>
              </a:rPr>
              <a:t>делаем </a:t>
            </a:r>
          </a:p>
          <a:p>
            <a:r>
              <a:rPr lang="ru-RU" sz="4000" b="1" dirty="0">
                <a:solidFill>
                  <a:schemeClr val="accent5">
                    <a:lumMod val="75000"/>
                  </a:schemeClr>
                </a:solidFill>
              </a:rPr>
              <a:t>ВСЁ для безопасности ваших детей!</a:t>
            </a:r>
          </a:p>
        </p:txBody>
      </p:sp>
      <p:pic>
        <p:nvPicPr>
          <p:cNvPr id="3074" name="Picture 2" descr="C:\Users\inet\Desktop\Новая папка\для презентации\для Ролика\3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8982" y="3156493"/>
            <a:ext cx="5613498" cy="3512867"/>
          </a:xfrm>
          <a:prstGeom prst="rect">
            <a:avLst/>
          </a:prstGeom>
          <a:noFill/>
          <a:effectLst>
            <a:softEdge rad="1143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inet\Desktop\Новая папка\для презентации\для Ролика\3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195190"/>
            <a:ext cx="5688632" cy="2800072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2067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4000"/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3" name="Picture 7" descr="C:\Users\inet\Desktop\Новая папка\картинки\слайд 7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04" r="3746" b="12335"/>
          <a:stretch/>
        </p:blipFill>
        <p:spPr bwMode="auto">
          <a:xfrm>
            <a:off x="251520" y="2834095"/>
            <a:ext cx="4146331" cy="3790975"/>
          </a:xfrm>
          <a:prstGeom prst="rect">
            <a:avLst/>
          </a:prstGeom>
          <a:noFill/>
          <a:effectLst>
            <a:softEdge rad="152400"/>
          </a:effectLst>
        </p:spPr>
      </p:pic>
      <p:pic>
        <p:nvPicPr>
          <p:cNvPr id="4" name="Picture 3" descr="O:\ГИМС\ЛИСИЦЫНА\от Коваленко\Вымпел ГИМС.png" title="Красноярский край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195189"/>
            <a:ext cx="918356" cy="1352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6082468" y="97047"/>
            <a:ext cx="2898067" cy="33641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b="1" dirty="0">
                <a:solidFill>
                  <a:schemeClr val="accent5">
                    <a:lumMod val="75000"/>
                  </a:schemeClr>
                </a:solidFill>
              </a:rPr>
              <a:t>МЫ </a:t>
            </a:r>
          </a:p>
          <a:p>
            <a:r>
              <a:rPr lang="ru-RU" sz="4000" b="1" dirty="0">
                <a:solidFill>
                  <a:schemeClr val="accent5">
                    <a:lumMod val="75000"/>
                  </a:schemeClr>
                </a:solidFill>
              </a:rPr>
              <a:t>всегда придём к вам на помощь! </a:t>
            </a:r>
          </a:p>
        </p:txBody>
      </p:sp>
      <p:pic>
        <p:nvPicPr>
          <p:cNvPr id="9218" name="Picture 2" descr="C:\Users\inet\Desktop\Новая папка\для презентации\для Ролика\1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74"/>
          <a:stretch/>
        </p:blipFill>
        <p:spPr bwMode="auto">
          <a:xfrm>
            <a:off x="4444934" y="3717033"/>
            <a:ext cx="4511847" cy="2908038"/>
          </a:xfrm>
          <a:prstGeom prst="rect">
            <a:avLst/>
          </a:prstGeom>
          <a:noFill/>
          <a:effectLst>
            <a:softEdge rad="1143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inet\Desktop\Новая папка\для презентации\для Ролика\19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25" t="9424" r="17851" b="7030"/>
          <a:stretch/>
        </p:blipFill>
        <p:spPr bwMode="auto">
          <a:xfrm>
            <a:off x="1331641" y="195187"/>
            <a:ext cx="2865692" cy="2638907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Users\inet\Desktop\Новая папка\для презентации\для Ролика\1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4754" y="1779114"/>
            <a:ext cx="2247714" cy="2996952"/>
          </a:xfrm>
          <a:prstGeom prst="rect">
            <a:avLst/>
          </a:prstGeom>
          <a:noFill/>
          <a:effectLst>
            <a:glow rad="990600">
              <a:schemeClr val="bg1">
                <a:alpha val="40000"/>
              </a:schemeClr>
            </a:glow>
            <a:softEdge rad="114300"/>
          </a:effectLst>
        </p:spPr>
      </p:pic>
    </p:spTree>
    <p:extLst>
      <p:ext uri="{BB962C8B-B14F-4D97-AF65-F5344CB8AC3E}">
        <p14:creationId xmlns:p14="http://schemas.microsoft.com/office/powerpoint/2010/main" val="1736798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4000"/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O:\ГИМС\ЛИСИЦЫНА\от Коваленко\Вымпел ГИМС.png" title="Красноярский край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195189"/>
            <a:ext cx="918356" cy="1352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http://ddu211.minsk.edu.by/ru/sm.aspx?guid=1733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84"/>
          <a:stretch/>
        </p:blipFill>
        <p:spPr bwMode="auto">
          <a:xfrm>
            <a:off x="251521" y="1916832"/>
            <a:ext cx="8640959" cy="4673176"/>
          </a:xfrm>
          <a:prstGeom prst="rect">
            <a:avLst/>
          </a:prstGeom>
          <a:noFill/>
          <a:effectLst>
            <a:softEdge rad="508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1403648" y="97047"/>
            <a:ext cx="7576887" cy="181978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b="1" dirty="0">
                <a:solidFill>
                  <a:schemeClr val="accent5">
                    <a:lumMod val="75000"/>
                  </a:schemeClr>
                </a:solidFill>
              </a:rPr>
              <a:t>Привитие культуры безопасного поведения детям - залог вашего спокойствия и гордости за них</a:t>
            </a:r>
          </a:p>
        </p:txBody>
      </p:sp>
    </p:spTree>
    <p:extLst>
      <p:ext uri="{BB962C8B-B14F-4D97-AF65-F5344CB8AC3E}">
        <p14:creationId xmlns:p14="http://schemas.microsoft.com/office/powerpoint/2010/main" val="2671869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4000"/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O:\ГИМС\ЛИСИЦЫНА\от Коваленко\Вымпел ГИМС.png" title="Красноярский край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195189"/>
            <a:ext cx="918356" cy="1352935"/>
          </a:xfrm>
          <a:prstGeom prst="rect">
            <a:avLst/>
          </a:prstGeom>
          <a:noFill/>
          <a:effectLst>
            <a:glow>
              <a:schemeClr val="accent1"/>
            </a:glow>
          </a:effectLst>
          <a:extLst/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107504" y="1242190"/>
            <a:ext cx="2448272" cy="506713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b="1" dirty="0">
                <a:solidFill>
                  <a:schemeClr val="accent1">
                    <a:lumMod val="75000"/>
                  </a:schemeClr>
                </a:solidFill>
              </a:rPr>
              <a:t>УЧИТЕ </a:t>
            </a:r>
          </a:p>
          <a:p>
            <a:r>
              <a:rPr lang="ru-RU" sz="4000" b="1" dirty="0">
                <a:solidFill>
                  <a:schemeClr val="accent1">
                    <a:lumMod val="75000"/>
                  </a:schemeClr>
                </a:solidFill>
              </a:rPr>
              <a:t>ДЕТЕЙ ПЛАВАТЬ</a:t>
            </a:r>
          </a:p>
        </p:txBody>
      </p:sp>
      <p:pic>
        <p:nvPicPr>
          <p:cNvPr id="5122" name="Picture 2" descr="https://4baby-shop.ru/wp-content/uploads/e/9/d/e9d29ae12077849dcf07db6e39393ca2.jpe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48" r="9173"/>
          <a:stretch/>
        </p:blipFill>
        <p:spPr bwMode="auto">
          <a:xfrm>
            <a:off x="2555776" y="195189"/>
            <a:ext cx="6264696" cy="6402163"/>
          </a:xfrm>
          <a:prstGeom prst="rect">
            <a:avLst/>
          </a:prstGeom>
          <a:noFill/>
          <a:effectLst>
            <a:softEdge rad="1651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3581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4000"/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 descr="O:\ГИМС\ЛИСИЦЫНА\от Коваленко\Вымпел ГИМС.png" title="Красноярский край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3140968"/>
            <a:ext cx="918356" cy="1352935"/>
          </a:xfrm>
          <a:prstGeom prst="rect">
            <a:avLst/>
          </a:prstGeom>
          <a:noFill/>
          <a:effectLst>
            <a:glow>
              <a:schemeClr val="accent1"/>
            </a:glow>
          </a:effectLst>
          <a:extLst/>
        </p:spPr>
      </p:pic>
    </p:spTree>
    <p:extLst>
      <p:ext uri="{BB962C8B-B14F-4D97-AF65-F5344CB8AC3E}">
        <p14:creationId xmlns:p14="http://schemas.microsoft.com/office/powerpoint/2010/main" val="2197661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4000"/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inet\Desktop\Новая папка\для презентации\для Ролика\3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491" y="3143127"/>
            <a:ext cx="4485515" cy="3162759"/>
          </a:xfrm>
          <a:prstGeom prst="rect">
            <a:avLst/>
          </a:prstGeom>
          <a:noFill/>
          <a:effectLst>
            <a:softEdge rad="1143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1475656" y="300156"/>
            <a:ext cx="6789513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>
                <a:solidFill>
                  <a:schemeClr val="tx2">
                    <a:lumMod val="75000"/>
                  </a:schemeClr>
                </a:solidFill>
              </a:rPr>
              <a:t>Техника безопасности </a:t>
            </a:r>
          </a:p>
          <a:p>
            <a:r>
              <a:rPr lang="ru-RU" b="1" dirty="0">
                <a:solidFill>
                  <a:schemeClr val="tx2">
                    <a:lumMod val="75000"/>
                  </a:schemeClr>
                </a:solidFill>
              </a:rPr>
              <a:t>на воде</a:t>
            </a:r>
          </a:p>
        </p:txBody>
      </p:sp>
      <p:pic>
        <p:nvPicPr>
          <p:cNvPr id="4" name="Picture 3" descr="O:\ГИМС\ЛИСИЦЫНА\от Коваленко\Вымпел ГИМС.png" title="Красноярский край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195189"/>
            <a:ext cx="918356" cy="1352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inet\Desktop\Новая папка\для презентации\для Ролика\3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1120" y="2018024"/>
            <a:ext cx="4752528" cy="3190006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1009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4000"/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O:\ГИМС\ЛИСИЦЫНА\от Коваленко\Вымпел ГИМС.png" title="Красноярский край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195189"/>
            <a:ext cx="918356" cy="1352935"/>
          </a:xfrm>
          <a:prstGeom prst="rect">
            <a:avLst/>
          </a:prstGeom>
          <a:noFill/>
          <a:effectLst>
            <a:glow>
              <a:schemeClr val="accent1"/>
            </a:glow>
          </a:effectLst>
          <a:extLst/>
        </p:spPr>
      </p:pic>
      <p:pic>
        <p:nvPicPr>
          <p:cNvPr id="14338" name="Picture 2" descr="http://donschool-sr3.ucoz.ru/js/qwe/listovka-a5-vert-38000-sht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271"/>
          <a:stretch/>
        </p:blipFill>
        <p:spPr bwMode="auto">
          <a:xfrm>
            <a:off x="3995937" y="195190"/>
            <a:ext cx="4824536" cy="6326018"/>
          </a:xfrm>
          <a:prstGeom prst="rect">
            <a:avLst/>
          </a:prstGeom>
          <a:noFill/>
          <a:effectLst>
            <a:softEdge rad="1016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323528" y="1155552"/>
            <a:ext cx="3312368" cy="53656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500" b="1" dirty="0">
                <a:solidFill>
                  <a:srgbClr val="FF0000"/>
                </a:solidFill>
              </a:rPr>
              <a:t>ВОДА ОШИБОК </a:t>
            </a:r>
          </a:p>
          <a:p>
            <a:r>
              <a:rPr lang="ru-RU" sz="3500" b="1" dirty="0">
                <a:solidFill>
                  <a:srgbClr val="FF0000"/>
                </a:solidFill>
              </a:rPr>
              <a:t>НЕ ПРОЩАЕТ, </a:t>
            </a:r>
            <a:r>
              <a:rPr lang="ru-RU" sz="3500" b="1" dirty="0">
                <a:solidFill>
                  <a:schemeClr val="accent1">
                    <a:lumMod val="75000"/>
                  </a:schemeClr>
                </a:solidFill>
              </a:rPr>
              <a:t>НО ОНА НЕ СТРАШНА ТЕМ, КТО СОБЛЮДАЕТ БЕЗОПАСНОСТЬ</a:t>
            </a:r>
          </a:p>
        </p:txBody>
      </p:sp>
    </p:spTree>
    <p:extLst>
      <p:ext uri="{BB962C8B-B14F-4D97-AF65-F5344CB8AC3E}">
        <p14:creationId xmlns:p14="http://schemas.microsoft.com/office/powerpoint/2010/main" val="1112709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4000"/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611560" y="293119"/>
            <a:ext cx="8064896" cy="632271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000" b="1" dirty="0">
              <a:solidFill>
                <a:srgbClr val="FF0000"/>
              </a:solidFill>
            </a:endParaRPr>
          </a:p>
        </p:txBody>
      </p:sp>
      <p:sp>
        <p:nvSpPr>
          <p:cNvPr id="4" name="WordArt 5"/>
          <p:cNvSpPr>
            <a:spLocks noChangeArrowheads="1" noChangeShapeType="1" noTextEdit="1"/>
          </p:cNvSpPr>
          <p:nvPr/>
        </p:nvSpPr>
        <p:spPr bwMode="auto">
          <a:xfrm>
            <a:off x="395536" y="1524000"/>
            <a:ext cx="8640960" cy="4497288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269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200" b="1" kern="10" spc="-320" dirty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Impact"/>
              </a:rPr>
              <a:t>Будьте     бдительны!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200" b="1" kern="10" spc="-320" dirty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Impact"/>
              </a:rPr>
              <a:t>приятного   вам   отдыха!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185" y="207963"/>
            <a:ext cx="920750" cy="1354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72754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4000"/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0" y="1268759"/>
            <a:ext cx="2339752" cy="530653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000" b="1" dirty="0">
                <a:solidFill>
                  <a:schemeClr val="accent5">
                    <a:lumMod val="75000"/>
                  </a:schemeClr>
                </a:solidFill>
              </a:rPr>
              <a:t>Купаться можно только </a:t>
            </a:r>
          </a:p>
          <a:p>
            <a:r>
              <a:rPr lang="ru-RU" sz="3000" b="1" dirty="0">
                <a:solidFill>
                  <a:schemeClr val="accent5">
                    <a:lumMod val="75000"/>
                  </a:schemeClr>
                </a:solidFill>
              </a:rPr>
              <a:t>на </a:t>
            </a:r>
            <a:r>
              <a:rPr lang="ru-RU" sz="4800" b="1" dirty="0">
                <a:solidFill>
                  <a:schemeClr val="accent5">
                    <a:lumMod val="75000"/>
                  </a:schemeClr>
                </a:solidFill>
              </a:rPr>
              <a:t>пляжах</a:t>
            </a:r>
            <a:r>
              <a:rPr lang="ru-RU" sz="3000" b="1" dirty="0">
                <a:solidFill>
                  <a:schemeClr val="accent5">
                    <a:lumMod val="75000"/>
                  </a:schemeClr>
                </a:solidFill>
              </a:rPr>
              <a:t>,</a:t>
            </a:r>
          </a:p>
          <a:p>
            <a:r>
              <a:rPr lang="ru-RU" sz="3000" b="1" dirty="0">
                <a:solidFill>
                  <a:schemeClr val="accent5">
                    <a:lumMod val="75000"/>
                  </a:schemeClr>
                </a:solidFill>
              </a:rPr>
              <a:t>где в случае беды вам помогут спасатели</a:t>
            </a:r>
          </a:p>
        </p:txBody>
      </p:sp>
      <p:pic>
        <p:nvPicPr>
          <p:cNvPr id="7170" name="Picture 2" descr="F:\новая папка\место для купания детей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5" t="7582"/>
          <a:stretch/>
        </p:blipFill>
        <p:spPr bwMode="auto">
          <a:xfrm>
            <a:off x="2195736" y="252578"/>
            <a:ext cx="6796183" cy="6322714"/>
          </a:xfrm>
          <a:prstGeom prst="rect">
            <a:avLst/>
          </a:prstGeom>
          <a:noFill/>
          <a:effectLst>
            <a:softEdge rad="1651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O:\ГИМС\ЛИСИЦЫНА\от Коваленко\Вымпел ГИМС.png" title="Красноярский край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195189"/>
            <a:ext cx="918356" cy="1352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2487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4000"/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0" y="1124743"/>
            <a:ext cx="2987824" cy="49702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b="1" dirty="0">
                <a:solidFill>
                  <a:srgbClr val="FF0000"/>
                </a:solidFill>
              </a:rPr>
              <a:t>Нельзя нырять </a:t>
            </a:r>
          </a:p>
          <a:p>
            <a:r>
              <a:rPr lang="ru-RU" sz="4000" b="1" dirty="0">
                <a:solidFill>
                  <a:srgbClr val="FF0000"/>
                </a:solidFill>
              </a:rPr>
              <a:t>в воду </a:t>
            </a:r>
          </a:p>
          <a:p>
            <a:r>
              <a:rPr lang="ru-RU" sz="4000" b="1" dirty="0">
                <a:solidFill>
                  <a:srgbClr val="FF0000"/>
                </a:solidFill>
              </a:rPr>
              <a:t>в незнакомых местах</a:t>
            </a:r>
          </a:p>
        </p:txBody>
      </p:sp>
      <p:pic>
        <p:nvPicPr>
          <p:cNvPr id="4098" name="Picture 2" descr="G:\новая папка\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0"/>
            <a:ext cx="6228185" cy="6858000"/>
          </a:xfrm>
          <a:prstGeom prst="rect">
            <a:avLst/>
          </a:prstGeom>
          <a:noFill/>
          <a:effectLst>
            <a:softEdge rad="1778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O:\ГИМС\ЛИСИЦЫНА\от Коваленко\Вымпел ГИМС.png" title="Красноярский край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195189"/>
            <a:ext cx="918356" cy="1352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7854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4000"/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104056" y="2780928"/>
            <a:ext cx="267464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b="1" dirty="0">
                <a:solidFill>
                  <a:srgbClr val="FF0000"/>
                </a:solidFill>
              </a:rPr>
              <a:t>Нельзя заплывать за буйки</a:t>
            </a:r>
          </a:p>
        </p:txBody>
      </p:sp>
      <p:pic>
        <p:nvPicPr>
          <p:cNvPr id="6146" name="Picture 2" descr="D:\GIMS008\Desktop\РОДИТЕЛЯМ ПО ЛЕТНЕМУ ОТДЫХУ\Картина_0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257774"/>
            <a:ext cx="6192688" cy="6411586"/>
          </a:xfrm>
          <a:prstGeom prst="rect">
            <a:avLst/>
          </a:prstGeom>
          <a:noFill/>
          <a:effectLst>
            <a:softEdge rad="2159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O:\ГИМС\ЛИСИЦЫНА\от Коваленко\Вымпел ГИМС.png" title="Красноярский край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195189"/>
            <a:ext cx="918356" cy="1352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8697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4000"/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0" y="404664"/>
            <a:ext cx="2674640" cy="581865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b="1" dirty="0">
                <a:solidFill>
                  <a:srgbClr val="FF0000"/>
                </a:solidFill>
              </a:rPr>
              <a:t>Нельзя устраивать опасные игры</a:t>
            </a:r>
          </a:p>
          <a:p>
            <a:r>
              <a:rPr lang="ru-RU" sz="4000" b="1" dirty="0">
                <a:solidFill>
                  <a:srgbClr val="FF0000"/>
                </a:solidFill>
              </a:rPr>
              <a:t>в воде </a:t>
            </a:r>
          </a:p>
        </p:txBody>
      </p:sp>
      <p:pic>
        <p:nvPicPr>
          <p:cNvPr id="5122" name="Picture 2" descr="G:\новая папка\img17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1" t="6007" r="9477" b="28582"/>
          <a:stretch/>
        </p:blipFill>
        <p:spPr bwMode="auto">
          <a:xfrm>
            <a:off x="2555776" y="285713"/>
            <a:ext cx="6469360" cy="6394722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O:\ГИМС\ЛИСИЦЫНА\от Коваленко\Вымпел ГИМС.png" title="Красноярский край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195189"/>
            <a:ext cx="918356" cy="1352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2277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4000"/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107504" y="274637"/>
            <a:ext cx="2880320" cy="63431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b="1" dirty="0">
                <a:solidFill>
                  <a:srgbClr val="FF0000"/>
                </a:solidFill>
              </a:rPr>
              <a:t>Нельзя долго находиться в холодной воде</a:t>
            </a:r>
          </a:p>
        </p:txBody>
      </p:sp>
      <p:pic>
        <p:nvPicPr>
          <p:cNvPr id="4" name="Picture 2" descr="D:\GIMS008\Desktop\РАБОЧИЕ МАТЕРИАЛЫ\ПРОФИЛАКТИКА\профилактические мероприятия с детьми\художники\СКАНИРОВАННЫЕ РИСУНКИ\Картина_0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08" t="70486" r="37334"/>
          <a:stretch/>
        </p:blipFill>
        <p:spPr bwMode="auto">
          <a:xfrm>
            <a:off x="3203848" y="274638"/>
            <a:ext cx="4032448" cy="6343157"/>
          </a:xfrm>
          <a:prstGeom prst="rect">
            <a:avLst/>
          </a:prstGeom>
          <a:noFill/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D:\GIMS008\Desktop\РАБОЧИЕ МАТЕРИАЛЫ\ПРОФИЛАКТИКА\профилактические мероприятия с детьми\художники\СКАНИРОВАННЫЕ РИСУНКИ\Картина_0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07" t="70486" r="16344"/>
          <a:stretch/>
        </p:blipFill>
        <p:spPr bwMode="auto">
          <a:xfrm>
            <a:off x="7236296" y="274638"/>
            <a:ext cx="1800200" cy="6343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O:\ГИМС\ЛИСИЦЫНА\от Коваленко\Вымпел ГИМС.png" title="Красноярский край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195189"/>
            <a:ext cx="918356" cy="1352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5680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4000"/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179512" y="764704"/>
            <a:ext cx="3312368" cy="59046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b="1" dirty="0">
                <a:solidFill>
                  <a:srgbClr val="FF0000"/>
                </a:solidFill>
              </a:rPr>
              <a:t>Нельзя  заплывать за буйки! И, тем более,</a:t>
            </a:r>
          </a:p>
          <a:p>
            <a:r>
              <a:rPr lang="ru-RU" sz="4000" b="1" dirty="0">
                <a:solidFill>
                  <a:srgbClr val="FF0000"/>
                </a:solidFill>
              </a:rPr>
              <a:t>подплывать</a:t>
            </a:r>
          </a:p>
          <a:p>
            <a:r>
              <a:rPr lang="ru-RU" sz="4000" b="1" dirty="0">
                <a:solidFill>
                  <a:srgbClr val="FF0000"/>
                </a:solidFill>
              </a:rPr>
              <a:t> к катерам, лодкам, гидроциклам</a:t>
            </a:r>
          </a:p>
        </p:txBody>
      </p:sp>
      <p:pic>
        <p:nvPicPr>
          <p:cNvPr id="5" name="Picture 5" descr="MCHS-8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76D0F2"/>
              </a:clrFrom>
              <a:clrTo>
                <a:srgbClr val="76D0F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0"/>
            <a:ext cx="5652120" cy="6858000"/>
          </a:xfrm>
          <a:prstGeom prst="rect">
            <a:avLst/>
          </a:prstGeom>
          <a:noFill/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O:\ГИМС\ЛИСИЦЫНА\от Коваленко\Вымпел ГИМС.png" title="Красноярский край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195189"/>
            <a:ext cx="918356" cy="1352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0752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4000"/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179512" y="1548124"/>
            <a:ext cx="3394720" cy="489324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b="1" dirty="0">
                <a:solidFill>
                  <a:srgbClr val="FF0000"/>
                </a:solidFill>
              </a:rPr>
              <a:t>Если дети</a:t>
            </a:r>
          </a:p>
          <a:p>
            <a:r>
              <a:rPr lang="ru-RU" sz="4000" b="1" dirty="0">
                <a:solidFill>
                  <a:srgbClr val="FF0000"/>
                </a:solidFill>
              </a:rPr>
              <a:t> не умеют плавать нельзя пользоваться надувными матрасами, шинами и т.д.</a:t>
            </a:r>
          </a:p>
        </p:txBody>
      </p:sp>
      <p:pic>
        <p:nvPicPr>
          <p:cNvPr id="4" name="Picture 5" descr="0009-009-Daleko-ne-nado-v-vodu-zaplyvat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5CA5C5"/>
              </a:clrFrom>
              <a:clrTo>
                <a:srgbClr val="5CA5C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77"/>
          <a:stretch>
            <a:fillRect/>
          </a:stretch>
        </p:blipFill>
        <p:spPr bwMode="auto">
          <a:xfrm>
            <a:off x="3419872" y="262673"/>
            <a:ext cx="5616624" cy="6334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O:\ГИМС\ЛИСИЦЫНА\от Коваленко\Вымпел ГИМС.png" title="Красноярский край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195189"/>
            <a:ext cx="918356" cy="1352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4107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6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7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666</TotalTime>
  <Words>185</Words>
  <Application>Microsoft Office PowerPoint</Application>
  <PresentationFormat>Экран (4:3)</PresentationFormat>
  <Paragraphs>40</Paragraphs>
  <Slides>21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8</vt:i4>
      </vt:variant>
      <vt:variant>
        <vt:lpstr>Заголовки слайдов</vt:lpstr>
      </vt:variant>
      <vt:variant>
        <vt:i4>21</vt:i4>
      </vt:variant>
    </vt:vector>
  </HeadingPairs>
  <TitlesOfParts>
    <vt:vector size="33" baseType="lpstr">
      <vt:lpstr>Aharoni</vt:lpstr>
      <vt:lpstr>Arial</vt:lpstr>
      <vt:lpstr>Calibri</vt:lpstr>
      <vt:lpstr>Impact</vt:lpstr>
      <vt:lpstr>Тема Office</vt:lpstr>
      <vt:lpstr>1_Тема Office</vt:lpstr>
      <vt:lpstr>2_Тема Office</vt:lpstr>
      <vt:lpstr>3_Тема Office</vt:lpstr>
      <vt:lpstr>4_Тема Office</vt:lpstr>
      <vt:lpstr>5_Тема Office</vt:lpstr>
      <vt:lpstr>6_Тема Office</vt:lpstr>
      <vt:lpstr>7_Тема Office</vt:lpstr>
      <vt:lpstr>ГЛАВНОЕ УПРАВЛЕНИЕ  МЧС РОССИИ  ПО КРАСНОЯРСКОМУ КРАЮ  ГОСУДАРСТВЕННАЯ ИНСПЕКЦИЯ  ПО МАЛОМЕРНЫМ СУДАМ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*[КРСК ГУ] Зам.начальника   ОБЛнаВО(Коваленко  О.А.)</dc:creator>
  <cp:lastModifiedBy>Смирнова Фаина Васильевна</cp:lastModifiedBy>
  <cp:revision>38</cp:revision>
  <dcterms:created xsi:type="dcterms:W3CDTF">2022-05-17T04:05:13Z</dcterms:created>
  <dcterms:modified xsi:type="dcterms:W3CDTF">2022-05-19T16:49:30Z</dcterms:modified>
</cp:coreProperties>
</file>